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59" r:id="rId5"/>
    <p:sldId id="260" r:id="rId6"/>
    <p:sldId id="258"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7" r:id="rId20"/>
    <p:sldId id="278" r:id="rId21"/>
    <p:sldId id="274" r:id="rId22"/>
    <p:sldId id="275" r:id="rId23"/>
    <p:sldId id="281" r:id="rId24"/>
    <p:sldId id="276"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4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6/25/2015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hniizato.com/2010/02/consideration-of-level/.html"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johnsandbach.com/?p=227" TargetMode="External"/><Relationship Id="rId2" Type="http://schemas.openxmlformats.org/officeDocument/2006/relationships/hyperlink" Target="http://www.astro.com/mtp/mtpt13_e.htm" TargetMode="External"/><Relationship Id="rId1" Type="http://schemas.openxmlformats.org/officeDocument/2006/relationships/slideLayout" Target="../slideLayouts/slideLayout7.xml"/><Relationship Id="rId6" Type="http://schemas.openxmlformats.org/officeDocument/2006/relationships/hyperlink" Target="https://groups.google.com/forum/#!topic/opentarotnexus/-GYTLO9F9uE" TargetMode="External"/><Relationship Id="rId5" Type="http://schemas.openxmlformats.org/officeDocument/2006/relationships/hyperlink" Target="http://www.yogicastrology.com/articles/western-astrology/hemispheres_quadrants_angles.shtml" TargetMode="External"/><Relationship Id="rId4" Type="http://schemas.openxmlformats.org/officeDocument/2006/relationships/hyperlink" Target="http://www.themetaarts.com/2005june/basilfearington.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hyperlink" Target="http://newwayastrology.tumblr.com/image/43275597505" TargetMode="External"/><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gif"/><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6.gif"/><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Entering the chart</a:t>
            </a:r>
            <a:endParaRPr lang="en-US" dirty="0"/>
          </a:p>
        </p:txBody>
      </p:sp>
      <p:sp>
        <p:nvSpPr>
          <p:cNvPr id="3" name="Subtitle 2"/>
          <p:cNvSpPr>
            <a:spLocks noGrp="1"/>
          </p:cNvSpPr>
          <p:nvPr>
            <p:ph type="subTitle" idx="1"/>
          </p:nvPr>
        </p:nvSpPr>
        <p:spPr/>
        <p:txBody>
          <a:bodyPr/>
          <a:lstStyle/>
          <a:p>
            <a:r>
              <a:rPr lang="en-US" dirty="0" smtClean="0"/>
              <a:t>Hemispheres </a:t>
            </a:r>
          </a:p>
          <a:p>
            <a:r>
              <a:rPr lang="en-US" dirty="0" smtClean="0"/>
              <a:t>Sun, Moon, Ascendant Blends</a:t>
            </a:r>
          </a:p>
          <a:p>
            <a:r>
              <a:rPr lang="en-US" dirty="0" smtClean="0"/>
              <a:t>Idealism</a:t>
            </a:r>
          </a:p>
          <a:p>
            <a:r>
              <a:rPr lang="en-US" dirty="0" err="1" smtClean="0"/>
              <a:t>Unaspected</a:t>
            </a:r>
            <a:r>
              <a:rPr lang="en-US" dirty="0" smtClean="0"/>
              <a:t> Planets</a:t>
            </a:r>
            <a:endParaRPr lang="en-US" dirty="0"/>
          </a:p>
        </p:txBody>
      </p:sp>
    </p:spTree>
    <p:extLst>
      <p:ext uri="{BB962C8B-B14F-4D97-AF65-F5344CB8AC3E}">
        <p14:creationId xmlns:p14="http://schemas.microsoft.com/office/powerpoint/2010/main" val="1504667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ree phases"/>
          <p:cNvPicPr/>
          <p:nvPr/>
        </p:nvPicPr>
        <p:blipFill>
          <a:blip r:embed="rId2">
            <a:extLst>
              <a:ext uri="{28A0092B-C50C-407E-A947-70E740481C1C}">
                <a14:useLocalDpi xmlns:a14="http://schemas.microsoft.com/office/drawing/2010/main" val="0"/>
              </a:ext>
            </a:extLst>
          </a:blip>
          <a:srcRect/>
          <a:stretch>
            <a:fillRect/>
          </a:stretch>
        </p:blipFill>
        <p:spPr bwMode="auto">
          <a:xfrm>
            <a:off x="660400" y="558800"/>
            <a:ext cx="8191500" cy="5702300"/>
          </a:xfrm>
          <a:prstGeom prst="rect">
            <a:avLst/>
          </a:prstGeom>
          <a:solidFill>
            <a:schemeClr val="tx2">
              <a:lumMod val="20000"/>
              <a:lumOff val="80000"/>
            </a:schemeClr>
          </a:solidFill>
          <a:ln>
            <a:noFill/>
          </a:ln>
        </p:spPr>
      </p:pic>
    </p:spTree>
    <p:extLst>
      <p:ext uri="{BB962C8B-B14F-4D97-AF65-F5344CB8AC3E}">
        <p14:creationId xmlns:p14="http://schemas.microsoft.com/office/powerpoint/2010/main" val="167586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yogicastrology.com/images/BlankWheel-quads.GIF"/>
          <p:cNvPicPr/>
          <p:nvPr/>
        </p:nvPicPr>
        <p:blipFill>
          <a:blip r:embed="rId2">
            <a:extLst>
              <a:ext uri="{28A0092B-C50C-407E-A947-70E740481C1C}">
                <a14:useLocalDpi xmlns:a14="http://schemas.microsoft.com/office/drawing/2010/main" val="0"/>
              </a:ext>
            </a:extLst>
          </a:blip>
          <a:srcRect/>
          <a:stretch>
            <a:fillRect/>
          </a:stretch>
        </p:blipFill>
        <p:spPr bwMode="auto">
          <a:xfrm>
            <a:off x="3898900" y="1828800"/>
            <a:ext cx="4257675" cy="4575175"/>
          </a:xfrm>
          <a:prstGeom prst="rect">
            <a:avLst/>
          </a:prstGeom>
          <a:noFill/>
          <a:ln>
            <a:noFill/>
          </a:ln>
        </p:spPr>
      </p:pic>
      <p:sp>
        <p:nvSpPr>
          <p:cNvPr id="6" name="TextBox 5"/>
          <p:cNvSpPr txBox="1"/>
          <p:nvPr/>
        </p:nvSpPr>
        <p:spPr>
          <a:xfrm>
            <a:off x="4140200" y="393700"/>
            <a:ext cx="3898900" cy="923330"/>
          </a:xfrm>
          <a:prstGeom prst="rect">
            <a:avLst/>
          </a:prstGeom>
          <a:noFill/>
        </p:spPr>
        <p:txBody>
          <a:bodyPr wrap="square" rtlCol="0">
            <a:spAutoFit/>
          </a:bodyPr>
          <a:lstStyle/>
          <a:p>
            <a:r>
              <a:rPr lang="en-US" sz="5400" dirty="0" smtClean="0"/>
              <a:t>Quadrants</a:t>
            </a:r>
            <a:endParaRPr lang="en-US" sz="5400" dirty="0"/>
          </a:p>
        </p:txBody>
      </p:sp>
    </p:spTree>
    <p:extLst>
      <p:ext uri="{BB962C8B-B14F-4D97-AF65-F5344CB8AC3E}">
        <p14:creationId xmlns:p14="http://schemas.microsoft.com/office/powerpoint/2010/main" val="2942888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287684"/>
            <a:ext cx="11785600" cy="6494085"/>
          </a:xfrm>
          <a:prstGeom prst="rect">
            <a:avLst/>
          </a:prstGeom>
        </p:spPr>
        <p:txBody>
          <a:bodyPr wrap="square">
            <a:spAutoFit/>
          </a:bodyPr>
          <a:lstStyle/>
          <a:p>
            <a:r>
              <a:rPr lang="en-US" sz="1600" dirty="0">
                <a:latin typeface="Verdana" panose="020B0604030504040204" pitchFamily="34" charset="0"/>
                <a:ea typeface="Times New Roman" panose="02020603050405020304" pitchFamily="18" charset="0"/>
              </a:rPr>
              <a:t>Aries is the first Sign of the zodiac and that tells you just about all that you need to know. The Aries archetype has the air of “do not ignore me” to it</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Taurus: In Taurus, the idea is to keep things as they are; </a:t>
            </a:r>
            <a:r>
              <a:rPr lang="en-US" sz="1600" dirty="0" smtClean="0">
                <a:latin typeface="Verdana" panose="020B0604030504040204" pitchFamily="34" charset="0"/>
                <a:ea typeface="Times New Roman" panose="02020603050405020304" pitchFamily="18" charset="0"/>
              </a:rPr>
              <a:t>resist </a:t>
            </a:r>
            <a:r>
              <a:rPr lang="en-US" sz="1600" dirty="0">
                <a:latin typeface="Verdana" panose="020B0604030504040204" pitchFamily="34" charset="0"/>
                <a:ea typeface="Times New Roman" panose="02020603050405020304" pitchFamily="18" charset="0"/>
              </a:rPr>
              <a:t>change and keep </a:t>
            </a:r>
            <a:r>
              <a:rPr lang="en-US" sz="1600" dirty="0" smtClean="0">
                <a:latin typeface="Verdana" panose="020B0604030504040204" pitchFamily="34" charset="0"/>
                <a:ea typeface="Times New Roman" panose="02020603050405020304" pitchFamily="18" charset="0"/>
              </a:rPr>
              <a:t>things secure</a:t>
            </a: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Gemini needs diversity; </a:t>
            </a:r>
            <a:r>
              <a:rPr lang="en-US" sz="1600" dirty="0" smtClean="0">
                <a:latin typeface="Verdana" panose="020B0604030504040204" pitchFamily="34" charset="0"/>
                <a:ea typeface="Times New Roman" panose="02020603050405020304" pitchFamily="18" charset="0"/>
              </a:rPr>
              <a:t>to </a:t>
            </a:r>
            <a:r>
              <a:rPr lang="en-US" sz="1600" dirty="0">
                <a:latin typeface="Verdana" panose="020B0604030504040204" pitchFamily="34" charset="0"/>
                <a:ea typeface="Times New Roman" panose="02020603050405020304" pitchFamily="18" charset="0"/>
              </a:rPr>
              <a:t>be able to do things quickly; mental stimulation is important.</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Cancer is completely and totally about the idea of emotional </a:t>
            </a:r>
            <a:r>
              <a:rPr lang="en-US" sz="1600" dirty="0" smtClean="0">
                <a:latin typeface="Verdana" panose="020B0604030504040204" pitchFamily="34" charset="0"/>
                <a:ea typeface="Times New Roman" panose="02020603050405020304" pitchFamily="18" charset="0"/>
              </a:rPr>
              <a:t>security, even through self-sacrifice.</a:t>
            </a: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The Leo energy is all about ego security and </a:t>
            </a:r>
            <a:r>
              <a:rPr lang="en-US" sz="1600" dirty="0" smtClean="0">
                <a:latin typeface="Verdana" panose="020B0604030504040204" pitchFamily="34" charset="0"/>
                <a:ea typeface="Times New Roman" panose="02020603050405020304" pitchFamily="18" charset="0"/>
              </a:rPr>
              <a:t>recognition plus role assumption</a:t>
            </a: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smtClean="0">
                <a:latin typeface="Verdana" panose="020B0604030504040204" pitchFamily="34" charset="0"/>
                <a:ea typeface="Times New Roman" panose="02020603050405020304" pitchFamily="18" charset="0"/>
              </a:rPr>
              <a:t>Virgo has </a:t>
            </a:r>
            <a:r>
              <a:rPr lang="en-US" sz="1600" dirty="0">
                <a:latin typeface="Verdana" panose="020B0604030504040204" pitchFamily="34" charset="0"/>
                <a:ea typeface="Times New Roman" panose="02020603050405020304" pitchFamily="18" charset="0"/>
              </a:rPr>
              <a:t>lots of ideas about correctness, how things should be. Discernment, idealism and exactness are </a:t>
            </a:r>
            <a:r>
              <a:rPr lang="en-US" sz="1600" dirty="0" smtClean="0">
                <a:latin typeface="Verdana" panose="020B0604030504040204" pitchFamily="34" charset="0"/>
                <a:ea typeface="Times New Roman" panose="02020603050405020304" pitchFamily="18" charset="0"/>
              </a:rPr>
              <a:t>present </a:t>
            </a:r>
            <a:r>
              <a:rPr lang="en-US" sz="1600" dirty="0">
                <a:latin typeface="Verdana" panose="020B0604030504040204" pitchFamily="34" charset="0"/>
                <a:ea typeface="Times New Roman" panose="02020603050405020304" pitchFamily="18" charset="0"/>
              </a:rPr>
              <a:t>within a keen sense of idealism.</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Libra: ego fulfillment by being pleasing, fair, and </a:t>
            </a:r>
            <a:r>
              <a:rPr lang="en-US" sz="1600" dirty="0" smtClean="0">
                <a:latin typeface="Verdana" panose="020B0604030504040204" pitchFamily="34" charset="0"/>
                <a:ea typeface="Times New Roman" panose="02020603050405020304" pitchFamily="18" charset="0"/>
              </a:rPr>
              <a:t>charming though often ambitious</a:t>
            </a: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Scorpio needs to feel in control of things and it does so by never being in the dark about what is going on.</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Sagittarius </a:t>
            </a:r>
            <a:r>
              <a:rPr lang="en-US" sz="1600" dirty="0" smtClean="0">
                <a:latin typeface="Verdana" panose="020B0604030504040204" pitchFamily="34" charset="0"/>
                <a:ea typeface="Times New Roman" panose="02020603050405020304" pitchFamily="18" charset="0"/>
              </a:rPr>
              <a:t>is </a:t>
            </a:r>
            <a:r>
              <a:rPr lang="en-US" sz="1600" dirty="0">
                <a:latin typeface="Verdana" panose="020B0604030504040204" pitchFamily="34" charset="0"/>
                <a:ea typeface="Times New Roman" panose="02020603050405020304" pitchFamily="18" charset="0"/>
              </a:rPr>
              <a:t>idealistically opinionated and quite independent.</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Capricorn is the </a:t>
            </a:r>
            <a:r>
              <a:rPr lang="en-US" sz="1600" dirty="0" smtClean="0">
                <a:latin typeface="Verdana" panose="020B0604030504040204" pitchFamily="34" charset="0"/>
                <a:ea typeface="Times New Roman" panose="02020603050405020304" pitchFamily="18" charset="0"/>
              </a:rPr>
              <a:t>Manager, the </a:t>
            </a:r>
            <a:r>
              <a:rPr lang="en-US" sz="1600" dirty="0">
                <a:latin typeface="Verdana" panose="020B0604030504040204" pitchFamily="34" charset="0"/>
                <a:ea typeface="Times New Roman" panose="02020603050405020304" pitchFamily="18" charset="0"/>
              </a:rPr>
              <a:t>archetype of the responsible person who gets the job done and makes things happen.</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smtClean="0">
                <a:latin typeface="Verdana" panose="020B0604030504040204" pitchFamily="34" charset="0"/>
                <a:ea typeface="Times New Roman" panose="02020603050405020304" pitchFamily="18" charset="0"/>
              </a:rPr>
              <a:t>Aquarius </a:t>
            </a:r>
            <a:r>
              <a:rPr lang="en-US" sz="1600" dirty="0">
                <a:latin typeface="Verdana" panose="020B0604030504040204" pitchFamily="34" charset="0"/>
                <a:ea typeface="Times New Roman" panose="02020603050405020304" pitchFamily="18" charset="0"/>
              </a:rPr>
              <a:t>energy is social, humanitarian, or innovative.</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
            </a:r>
            <a:br>
              <a:rPr lang="en-US" sz="1600" dirty="0">
                <a:latin typeface="Verdana" panose="020B0604030504040204" pitchFamily="34" charset="0"/>
                <a:ea typeface="Times New Roman" panose="02020603050405020304" pitchFamily="18" charset="0"/>
              </a:rPr>
            </a:br>
            <a:r>
              <a:rPr lang="en-US" sz="1600" dirty="0">
                <a:latin typeface="Verdana" panose="020B0604030504040204" pitchFamily="34" charset="0"/>
                <a:ea typeface="Times New Roman" panose="02020603050405020304" pitchFamily="18" charset="0"/>
              </a:rPr>
              <a:t>Pisces is sensitively </a:t>
            </a:r>
            <a:r>
              <a:rPr lang="en-US" sz="1600" dirty="0" smtClean="0">
                <a:latin typeface="Verdana" panose="020B0604030504040204" pitchFamily="34" charset="0"/>
                <a:ea typeface="Times New Roman" panose="02020603050405020304" pitchFamily="18" charset="0"/>
              </a:rPr>
              <a:t>idealistic, like Cancer</a:t>
            </a:r>
            <a:r>
              <a:rPr lang="en-US" sz="1600" dirty="0">
                <a:latin typeface="Verdana" panose="020B0604030504040204" pitchFamily="34" charset="0"/>
                <a:ea typeface="Times New Roman" panose="02020603050405020304" pitchFamily="18" charset="0"/>
              </a:rPr>
              <a:t>, feelings need to be recognized or a martyr complex </a:t>
            </a:r>
            <a:r>
              <a:rPr lang="en-US" sz="1600" dirty="0" smtClean="0">
                <a:latin typeface="Verdana" panose="020B0604030504040204" pitchFamily="34" charset="0"/>
                <a:ea typeface="Times New Roman" panose="02020603050405020304" pitchFamily="18" charset="0"/>
              </a:rPr>
              <a:t>can develop</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37360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6401" y="685800"/>
            <a:ext cx="5215466" cy="5651500"/>
          </a:xfrm>
        </p:spPr>
        <p:txBody>
          <a:bodyPr>
            <a:normAutofit/>
          </a:bodyPr>
          <a:lstStyle/>
          <a:p>
            <a:r>
              <a:rPr lang="en-US" b="1" dirty="0"/>
              <a:t>Sun in Aries</a:t>
            </a:r>
            <a:r>
              <a:rPr lang="en-US" dirty="0"/>
              <a:t/>
            </a:r>
            <a:br>
              <a:rPr lang="en-US" dirty="0"/>
            </a:br>
            <a:r>
              <a:rPr lang="en-US" dirty="0"/>
              <a:t>Moon in Aries — The Daredevil</a:t>
            </a:r>
            <a:br>
              <a:rPr lang="en-US" dirty="0"/>
            </a:br>
            <a:r>
              <a:rPr lang="en-US" dirty="0"/>
              <a:t>Moon in Taurus — The Fortune Hunter</a:t>
            </a:r>
            <a:br>
              <a:rPr lang="en-US" dirty="0"/>
            </a:br>
            <a:r>
              <a:rPr lang="en-US" dirty="0"/>
              <a:t>Moon in Gemini — The Fast-Talker</a:t>
            </a:r>
            <a:br>
              <a:rPr lang="en-US" dirty="0"/>
            </a:br>
            <a:r>
              <a:rPr lang="en-US" dirty="0"/>
              <a:t>Moon in Cancer — The Cowardly Lion</a:t>
            </a:r>
            <a:br>
              <a:rPr lang="en-US" dirty="0"/>
            </a:br>
            <a:r>
              <a:rPr lang="en-US" dirty="0"/>
              <a:t>Moon in Leo — The Dynamo</a:t>
            </a:r>
            <a:br>
              <a:rPr lang="en-US" dirty="0"/>
            </a:br>
            <a:r>
              <a:rPr lang="en-US" dirty="0"/>
              <a:t>Moon in Virgo — The Faultfinder</a:t>
            </a:r>
            <a:br>
              <a:rPr lang="en-US" dirty="0"/>
            </a:br>
            <a:r>
              <a:rPr lang="en-US" dirty="0"/>
              <a:t>Moon in Libra — The Rebel Without A Cause</a:t>
            </a:r>
            <a:br>
              <a:rPr lang="en-US" dirty="0"/>
            </a:br>
            <a:r>
              <a:rPr lang="en-US" dirty="0"/>
              <a:t>Moon in Scorpio — "I'll do it My Way"</a:t>
            </a:r>
            <a:br>
              <a:rPr lang="en-US" dirty="0"/>
            </a:br>
            <a:r>
              <a:rPr lang="en-US" dirty="0"/>
              <a:t>Moon in Sagittarius — </a:t>
            </a:r>
            <a:r>
              <a:rPr lang="en-US" dirty="0" err="1"/>
              <a:t>Curiouser</a:t>
            </a:r>
            <a:r>
              <a:rPr lang="en-US" dirty="0"/>
              <a:t> and </a:t>
            </a:r>
            <a:r>
              <a:rPr lang="en-US" dirty="0" err="1" smtClean="0"/>
              <a:t>Curiouser</a:t>
            </a:r>
            <a:r>
              <a:rPr lang="en-US" dirty="0"/>
              <a:t/>
            </a:r>
            <a:br>
              <a:rPr lang="en-US" dirty="0"/>
            </a:br>
            <a:r>
              <a:rPr lang="en-US" dirty="0"/>
              <a:t>Moon in Capricorn — The Status Seeker</a:t>
            </a:r>
            <a:br>
              <a:rPr lang="en-US" dirty="0"/>
            </a:br>
            <a:r>
              <a:rPr lang="en-US" dirty="0"/>
              <a:t>Moon in Aquarius — The Pioneer</a:t>
            </a:r>
            <a:br>
              <a:rPr lang="en-US" dirty="0"/>
            </a:br>
            <a:r>
              <a:rPr lang="en-US" dirty="0"/>
              <a:t>Moon in Pisces — The Visionary</a:t>
            </a:r>
          </a:p>
          <a:p>
            <a:endParaRPr lang="en-US" dirty="0"/>
          </a:p>
        </p:txBody>
      </p:sp>
      <p:sp>
        <p:nvSpPr>
          <p:cNvPr id="4" name="Content Placeholder 3"/>
          <p:cNvSpPr>
            <a:spLocks noGrp="1"/>
          </p:cNvSpPr>
          <p:nvPr>
            <p:ph sz="half" idx="2"/>
          </p:nvPr>
        </p:nvSpPr>
        <p:spPr>
          <a:xfrm>
            <a:off x="6146800" y="685800"/>
            <a:ext cx="5232400" cy="5740399"/>
          </a:xfrm>
        </p:spPr>
        <p:txBody>
          <a:bodyPr>
            <a:normAutofit/>
          </a:bodyPr>
          <a:lstStyle/>
          <a:p>
            <a:r>
              <a:rPr lang="en-US" b="1" dirty="0"/>
              <a:t>Sun in Taurus</a:t>
            </a:r>
            <a:r>
              <a:rPr lang="en-US" dirty="0"/>
              <a:t/>
            </a:r>
            <a:br>
              <a:rPr lang="en-US" dirty="0"/>
            </a:br>
            <a:r>
              <a:rPr lang="en-US" dirty="0"/>
              <a:t>Moon in Aries — My, Myself and I</a:t>
            </a:r>
            <a:br>
              <a:rPr lang="en-US" dirty="0"/>
            </a:br>
            <a:r>
              <a:rPr lang="en-US" dirty="0"/>
              <a:t>Moon in Taurus — The Rock of </a:t>
            </a:r>
            <a:r>
              <a:rPr lang="en-US" dirty="0" err="1"/>
              <a:t>Gibralter</a:t>
            </a:r>
            <a:r>
              <a:rPr lang="en-US" dirty="0"/>
              <a:t/>
            </a:r>
            <a:br>
              <a:rPr lang="en-US" dirty="0"/>
            </a:br>
            <a:r>
              <a:rPr lang="en-US" dirty="0"/>
              <a:t>Moon in Gemini — The Busybody</a:t>
            </a:r>
            <a:br>
              <a:rPr lang="en-US" dirty="0"/>
            </a:br>
            <a:r>
              <a:rPr lang="en-US" dirty="0"/>
              <a:t>Moon in Cancer — The Accommodator</a:t>
            </a:r>
            <a:br>
              <a:rPr lang="en-US" dirty="0"/>
            </a:br>
            <a:r>
              <a:rPr lang="en-US" dirty="0"/>
              <a:t>Moon in Leo — The Entertainer</a:t>
            </a:r>
            <a:br>
              <a:rPr lang="en-US" dirty="0"/>
            </a:br>
            <a:r>
              <a:rPr lang="en-US" dirty="0"/>
              <a:t>Moon in Virgo — The Voice of Experience</a:t>
            </a:r>
            <a:br>
              <a:rPr lang="en-US" dirty="0"/>
            </a:br>
            <a:r>
              <a:rPr lang="en-US" dirty="0"/>
              <a:t>Moon in Libra — Mr. Nice Guy</a:t>
            </a:r>
            <a:br>
              <a:rPr lang="en-US" dirty="0"/>
            </a:br>
            <a:r>
              <a:rPr lang="en-US" dirty="0"/>
              <a:t>Moon in Scorpio — The Pessimist</a:t>
            </a:r>
            <a:br>
              <a:rPr lang="en-US" dirty="0"/>
            </a:br>
            <a:r>
              <a:rPr lang="en-US" dirty="0"/>
              <a:t>Moon in Sagittarius — The Big Spender</a:t>
            </a:r>
            <a:br>
              <a:rPr lang="en-US" dirty="0"/>
            </a:br>
            <a:r>
              <a:rPr lang="en-US" dirty="0"/>
              <a:t>Moon in Capricorn — The Worrywart</a:t>
            </a:r>
            <a:br>
              <a:rPr lang="en-US" dirty="0"/>
            </a:br>
            <a:r>
              <a:rPr lang="en-US" dirty="0"/>
              <a:t>Moon in Aquarius — The Reformer</a:t>
            </a:r>
            <a:br>
              <a:rPr lang="en-US" dirty="0"/>
            </a:br>
            <a:r>
              <a:rPr lang="en-US" dirty="0"/>
              <a:t>Moon in Pisces — The Shrinking Violet</a:t>
            </a:r>
          </a:p>
          <a:p>
            <a:endParaRPr lang="en-US" dirty="0"/>
          </a:p>
        </p:txBody>
      </p:sp>
    </p:spTree>
    <p:extLst>
      <p:ext uri="{BB962C8B-B14F-4D97-AF65-F5344CB8AC3E}">
        <p14:creationId xmlns:p14="http://schemas.microsoft.com/office/powerpoint/2010/main" val="840507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7501" y="228600"/>
            <a:ext cx="5304366" cy="6261100"/>
          </a:xfrm>
        </p:spPr>
        <p:txBody>
          <a:bodyPr/>
          <a:lstStyle/>
          <a:p>
            <a:r>
              <a:rPr lang="en-US" b="1" dirty="0"/>
              <a:t>Sun in Gemini</a:t>
            </a:r>
            <a:r>
              <a:rPr lang="en-US" dirty="0"/>
              <a:t/>
            </a:r>
            <a:br>
              <a:rPr lang="en-US" dirty="0"/>
            </a:br>
            <a:r>
              <a:rPr lang="en-US" dirty="0"/>
              <a:t>Moon in Aries — The Speed Demon</a:t>
            </a:r>
            <a:br>
              <a:rPr lang="en-US" dirty="0"/>
            </a:br>
            <a:r>
              <a:rPr lang="en-US" dirty="0"/>
              <a:t>Moon in Taurus — The Troublemaker</a:t>
            </a:r>
            <a:br>
              <a:rPr lang="en-US" dirty="0"/>
            </a:br>
            <a:r>
              <a:rPr lang="en-US" dirty="0"/>
              <a:t>Moon in Gemini — The Whirling Dervish</a:t>
            </a:r>
            <a:br>
              <a:rPr lang="en-US" dirty="0"/>
            </a:br>
            <a:r>
              <a:rPr lang="en-US" dirty="0"/>
              <a:t>Moon in Cancer — The Pendulum</a:t>
            </a:r>
            <a:br>
              <a:rPr lang="en-US" dirty="0"/>
            </a:br>
            <a:r>
              <a:rPr lang="en-US" dirty="0"/>
              <a:t>Moon in Leo — The Ham</a:t>
            </a:r>
            <a:br>
              <a:rPr lang="en-US" dirty="0"/>
            </a:br>
            <a:r>
              <a:rPr lang="en-US" dirty="0"/>
              <a:t>Moon in Virgo — The Nitpicker</a:t>
            </a:r>
            <a:br>
              <a:rPr lang="en-US" dirty="0"/>
            </a:br>
            <a:r>
              <a:rPr lang="en-US" dirty="0"/>
              <a:t>Moon in Libra — The Mediator</a:t>
            </a:r>
            <a:br>
              <a:rPr lang="en-US" dirty="0"/>
            </a:br>
            <a:r>
              <a:rPr lang="en-US" dirty="0"/>
              <a:t>Moon in Scorpio — The Storyteller</a:t>
            </a:r>
            <a:br>
              <a:rPr lang="en-US" dirty="0"/>
            </a:br>
            <a:r>
              <a:rPr lang="en-US" dirty="0"/>
              <a:t>Moon in Sagittarius — The Soldier of Fortune</a:t>
            </a:r>
            <a:br>
              <a:rPr lang="en-US" dirty="0"/>
            </a:br>
            <a:r>
              <a:rPr lang="en-US" dirty="0"/>
              <a:t>Moon in Capricorn — The Politician</a:t>
            </a:r>
            <a:br>
              <a:rPr lang="en-US" dirty="0"/>
            </a:br>
            <a:r>
              <a:rPr lang="en-US" dirty="0"/>
              <a:t>Moon in Aquarius — The Inventor</a:t>
            </a:r>
            <a:br>
              <a:rPr lang="en-US" dirty="0"/>
            </a:br>
            <a:r>
              <a:rPr lang="en-US" dirty="0"/>
              <a:t>Moon in Pisces — The Split Personality</a:t>
            </a:r>
          </a:p>
        </p:txBody>
      </p:sp>
      <p:sp>
        <p:nvSpPr>
          <p:cNvPr id="4" name="Content Placeholder 3"/>
          <p:cNvSpPr>
            <a:spLocks noGrp="1"/>
          </p:cNvSpPr>
          <p:nvPr>
            <p:ph sz="half" idx="2"/>
          </p:nvPr>
        </p:nvSpPr>
        <p:spPr>
          <a:xfrm>
            <a:off x="5808133" y="685800"/>
            <a:ext cx="5659967" cy="5803899"/>
          </a:xfrm>
        </p:spPr>
        <p:txBody>
          <a:bodyPr/>
          <a:lstStyle/>
          <a:p>
            <a:r>
              <a:rPr lang="en-US" b="1" dirty="0"/>
              <a:t>Sun in Cancer</a:t>
            </a:r>
            <a:r>
              <a:rPr lang="en-US" dirty="0"/>
              <a:t/>
            </a:r>
            <a:br>
              <a:rPr lang="en-US" dirty="0"/>
            </a:br>
            <a:r>
              <a:rPr lang="en-US" dirty="0"/>
              <a:t>Moon in Aries — The Holier-Than-Thou</a:t>
            </a:r>
            <a:br>
              <a:rPr lang="en-US" dirty="0"/>
            </a:br>
            <a:r>
              <a:rPr lang="en-US" dirty="0"/>
              <a:t>Moon in Taurus — The Well-stocked Cupboard</a:t>
            </a:r>
            <a:br>
              <a:rPr lang="en-US" dirty="0"/>
            </a:br>
            <a:r>
              <a:rPr lang="en-US" dirty="0"/>
              <a:t>Moon in Gemini — The Antenna</a:t>
            </a:r>
            <a:br>
              <a:rPr lang="en-US" dirty="0"/>
            </a:br>
            <a:r>
              <a:rPr lang="en-US" dirty="0"/>
              <a:t>Moon in Cancer — The Protector</a:t>
            </a:r>
            <a:br>
              <a:rPr lang="en-US" dirty="0"/>
            </a:br>
            <a:r>
              <a:rPr lang="en-US" dirty="0"/>
              <a:t>Moon in Leo — The Defeatist</a:t>
            </a:r>
            <a:br>
              <a:rPr lang="en-US" dirty="0"/>
            </a:br>
            <a:r>
              <a:rPr lang="en-US" dirty="0"/>
              <a:t>Moon in Virgo — The Servant</a:t>
            </a:r>
            <a:br>
              <a:rPr lang="en-US" dirty="0"/>
            </a:br>
            <a:r>
              <a:rPr lang="en-US" dirty="0"/>
              <a:t>Moon in Libra — The Organization Man</a:t>
            </a:r>
            <a:br>
              <a:rPr lang="en-US" dirty="0"/>
            </a:br>
            <a:r>
              <a:rPr lang="en-US" dirty="0"/>
              <a:t>Moon in Scorpio — The Cobra</a:t>
            </a:r>
            <a:br>
              <a:rPr lang="en-US" dirty="0"/>
            </a:br>
            <a:r>
              <a:rPr lang="en-US" dirty="0"/>
              <a:t>Moon in Sagittarius — The Romantic</a:t>
            </a:r>
            <a:br>
              <a:rPr lang="en-US" dirty="0"/>
            </a:br>
            <a:r>
              <a:rPr lang="en-US" dirty="0"/>
              <a:t>Moon in Capricorn — The Inferiority Complex</a:t>
            </a:r>
            <a:br>
              <a:rPr lang="en-US" dirty="0"/>
            </a:br>
            <a:r>
              <a:rPr lang="en-US" dirty="0"/>
              <a:t>Moon in Aquarius — The Zealot</a:t>
            </a:r>
            <a:br>
              <a:rPr lang="en-US" dirty="0"/>
            </a:br>
            <a:r>
              <a:rPr lang="en-US" dirty="0"/>
              <a:t>Moon in Pisces — The Great Pretender</a:t>
            </a:r>
          </a:p>
          <a:p>
            <a:endParaRPr lang="en-US" dirty="0"/>
          </a:p>
        </p:txBody>
      </p:sp>
    </p:spTree>
    <p:extLst>
      <p:ext uri="{BB962C8B-B14F-4D97-AF65-F5344CB8AC3E}">
        <p14:creationId xmlns:p14="http://schemas.microsoft.com/office/powerpoint/2010/main" val="1915036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65101" y="685800"/>
            <a:ext cx="5456766" cy="5930900"/>
          </a:xfrm>
        </p:spPr>
        <p:txBody>
          <a:bodyPr/>
          <a:lstStyle/>
          <a:p>
            <a:r>
              <a:rPr lang="en-US" b="1" dirty="0"/>
              <a:t>Sun in Leo</a:t>
            </a:r>
            <a:r>
              <a:rPr lang="en-US" dirty="0"/>
              <a:t/>
            </a:r>
            <a:br>
              <a:rPr lang="en-US" dirty="0"/>
            </a:br>
            <a:r>
              <a:rPr lang="en-US" dirty="0"/>
              <a:t>Moon in Aries — The Showman</a:t>
            </a:r>
            <a:br>
              <a:rPr lang="en-US" dirty="0"/>
            </a:br>
            <a:r>
              <a:rPr lang="en-US" dirty="0"/>
              <a:t>Moon in Taurus — The High and Mighty</a:t>
            </a:r>
            <a:br>
              <a:rPr lang="en-US" dirty="0"/>
            </a:br>
            <a:r>
              <a:rPr lang="en-US" dirty="0"/>
              <a:t>Moon in Gemini — The Con Artist</a:t>
            </a:r>
            <a:br>
              <a:rPr lang="en-US" dirty="0"/>
            </a:br>
            <a:r>
              <a:rPr lang="en-US" dirty="0"/>
              <a:t>Moon in Cancer — The Stout-hearted Man</a:t>
            </a:r>
            <a:br>
              <a:rPr lang="en-US" dirty="0"/>
            </a:br>
            <a:r>
              <a:rPr lang="en-US" dirty="0"/>
              <a:t>Moon in Leo — The Peacock</a:t>
            </a:r>
            <a:br>
              <a:rPr lang="en-US" dirty="0"/>
            </a:br>
            <a:r>
              <a:rPr lang="en-US" dirty="0"/>
              <a:t>Moon in Virgo — The Moralist</a:t>
            </a:r>
            <a:br>
              <a:rPr lang="en-US" dirty="0"/>
            </a:br>
            <a:r>
              <a:rPr lang="en-US" dirty="0"/>
              <a:t>Moon in Libra — The Crowd Pleaser</a:t>
            </a:r>
            <a:br>
              <a:rPr lang="en-US" dirty="0"/>
            </a:br>
            <a:r>
              <a:rPr lang="en-US" dirty="0"/>
              <a:t>Moon in Scorpio — The Opportunist</a:t>
            </a:r>
            <a:br>
              <a:rPr lang="en-US" dirty="0"/>
            </a:br>
            <a:r>
              <a:rPr lang="en-US" dirty="0"/>
              <a:t>Moon in Sagittarius — The Adventurer</a:t>
            </a:r>
            <a:br>
              <a:rPr lang="en-US" dirty="0"/>
            </a:br>
            <a:r>
              <a:rPr lang="en-US" dirty="0"/>
              <a:t>Moon in Capricorn — The Monarch</a:t>
            </a:r>
            <a:br>
              <a:rPr lang="en-US" dirty="0"/>
            </a:br>
            <a:r>
              <a:rPr lang="en-US" dirty="0"/>
              <a:t>Moon in Aquarius — The Benefactor</a:t>
            </a:r>
            <a:br>
              <a:rPr lang="en-US" dirty="0"/>
            </a:br>
            <a:r>
              <a:rPr lang="en-US" dirty="0"/>
              <a:t>Moon in Pisces — The Charmer</a:t>
            </a:r>
          </a:p>
        </p:txBody>
      </p:sp>
      <p:sp>
        <p:nvSpPr>
          <p:cNvPr id="4" name="Content Placeholder 3"/>
          <p:cNvSpPr>
            <a:spLocks noGrp="1"/>
          </p:cNvSpPr>
          <p:nvPr>
            <p:ph sz="half" idx="2"/>
          </p:nvPr>
        </p:nvSpPr>
        <p:spPr>
          <a:xfrm>
            <a:off x="5808133" y="685800"/>
            <a:ext cx="5621867" cy="5930899"/>
          </a:xfrm>
        </p:spPr>
        <p:txBody>
          <a:bodyPr/>
          <a:lstStyle/>
          <a:p>
            <a:r>
              <a:rPr lang="en-US" b="1" dirty="0"/>
              <a:t>Sun in Virgo</a:t>
            </a:r>
            <a:r>
              <a:rPr lang="en-US" dirty="0"/>
              <a:t/>
            </a:r>
            <a:br>
              <a:rPr lang="en-US" dirty="0"/>
            </a:br>
            <a:r>
              <a:rPr lang="en-US" dirty="0"/>
              <a:t>Moon in Aries — The Clark Kent</a:t>
            </a:r>
            <a:br>
              <a:rPr lang="en-US" dirty="0"/>
            </a:br>
            <a:r>
              <a:rPr lang="en-US" dirty="0"/>
              <a:t>Moon in Taurus — Old Faithful</a:t>
            </a:r>
            <a:br>
              <a:rPr lang="en-US" dirty="0"/>
            </a:br>
            <a:r>
              <a:rPr lang="en-US" dirty="0"/>
              <a:t>Moon in Gemini — The Genius</a:t>
            </a:r>
            <a:br>
              <a:rPr lang="en-US" dirty="0"/>
            </a:br>
            <a:r>
              <a:rPr lang="en-US" dirty="0"/>
              <a:t>Moon in Cancer — The Wallflower</a:t>
            </a:r>
            <a:br>
              <a:rPr lang="en-US" dirty="0"/>
            </a:br>
            <a:r>
              <a:rPr lang="en-US" dirty="0"/>
              <a:t>Moon in Leo — The Babe in the Woods</a:t>
            </a:r>
            <a:br>
              <a:rPr lang="en-US" dirty="0"/>
            </a:br>
            <a:r>
              <a:rPr lang="en-US" dirty="0"/>
              <a:t>Moon in Virgo — The Critic</a:t>
            </a:r>
            <a:br>
              <a:rPr lang="en-US" dirty="0"/>
            </a:br>
            <a:r>
              <a:rPr lang="en-US" dirty="0"/>
              <a:t>Moon in Libra — The Tranquilizer</a:t>
            </a:r>
            <a:br>
              <a:rPr lang="en-US" dirty="0"/>
            </a:br>
            <a:r>
              <a:rPr lang="en-US" dirty="0"/>
              <a:t>Moon in Scorpio — The Sly Fox</a:t>
            </a:r>
            <a:br>
              <a:rPr lang="en-US" dirty="0"/>
            </a:br>
            <a:r>
              <a:rPr lang="en-US" dirty="0"/>
              <a:t>Moon in Sagittarius — The cockeyed Optimist</a:t>
            </a:r>
            <a:br>
              <a:rPr lang="en-US" dirty="0"/>
            </a:br>
            <a:r>
              <a:rPr lang="en-US" dirty="0"/>
              <a:t>Moon in Capricorn — The Self-made Man</a:t>
            </a:r>
            <a:br>
              <a:rPr lang="en-US" dirty="0"/>
            </a:br>
            <a:r>
              <a:rPr lang="en-US" dirty="0"/>
              <a:t>Moon in Aquarius — The Scientist</a:t>
            </a:r>
            <a:br>
              <a:rPr lang="en-US" dirty="0"/>
            </a:br>
            <a:r>
              <a:rPr lang="en-US" dirty="0"/>
              <a:t>Moon in Pisces — The Good Samaritan</a:t>
            </a:r>
          </a:p>
        </p:txBody>
      </p:sp>
    </p:spTree>
    <p:extLst>
      <p:ext uri="{BB962C8B-B14F-4D97-AF65-F5344CB8AC3E}">
        <p14:creationId xmlns:p14="http://schemas.microsoft.com/office/powerpoint/2010/main" val="2010734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4001" y="685800"/>
            <a:ext cx="5367866" cy="5867400"/>
          </a:xfrm>
        </p:spPr>
        <p:txBody>
          <a:bodyPr/>
          <a:lstStyle/>
          <a:p>
            <a:r>
              <a:rPr lang="en-US" b="1" dirty="0"/>
              <a:t>Sun in Libra</a:t>
            </a:r>
            <a:r>
              <a:rPr lang="en-US" dirty="0"/>
              <a:t/>
            </a:r>
            <a:br>
              <a:rPr lang="en-US" dirty="0"/>
            </a:br>
            <a:r>
              <a:rPr lang="en-US" dirty="0"/>
              <a:t>Moon in Aries — The Rabble </a:t>
            </a:r>
            <a:r>
              <a:rPr lang="en-US" dirty="0" smtClean="0"/>
              <a:t>Rouser</a:t>
            </a:r>
            <a:r>
              <a:rPr lang="en-US" dirty="0"/>
              <a:t/>
            </a:r>
            <a:br>
              <a:rPr lang="en-US" dirty="0"/>
            </a:br>
            <a:r>
              <a:rPr lang="en-US" dirty="0"/>
              <a:t>Moon in Taurus — The Hedonist</a:t>
            </a:r>
            <a:br>
              <a:rPr lang="en-US" dirty="0"/>
            </a:br>
            <a:r>
              <a:rPr lang="en-US" dirty="0"/>
              <a:t>Moon in Gemini — The Intellectual</a:t>
            </a:r>
            <a:br>
              <a:rPr lang="en-US" dirty="0"/>
            </a:br>
            <a:r>
              <a:rPr lang="en-US" dirty="0"/>
              <a:t>Moon in Cancer — The Diplomat</a:t>
            </a:r>
            <a:br>
              <a:rPr lang="en-US" dirty="0"/>
            </a:br>
            <a:r>
              <a:rPr lang="en-US" dirty="0"/>
              <a:t>Moon in Leo — The Personality Kid</a:t>
            </a:r>
            <a:br>
              <a:rPr lang="en-US" dirty="0"/>
            </a:br>
            <a:r>
              <a:rPr lang="en-US" dirty="0"/>
              <a:t>Moon in Virgo — The Social Worker</a:t>
            </a:r>
            <a:br>
              <a:rPr lang="en-US" dirty="0"/>
            </a:br>
            <a:r>
              <a:rPr lang="en-US" dirty="0"/>
              <a:t>Moon in Libra — The Social Butterfly</a:t>
            </a:r>
            <a:br>
              <a:rPr lang="en-US" dirty="0"/>
            </a:br>
            <a:r>
              <a:rPr lang="en-US" dirty="0"/>
              <a:t>Moon in Scorpio — The Wolf in Sheep's Clothing</a:t>
            </a:r>
            <a:br>
              <a:rPr lang="en-US" dirty="0"/>
            </a:br>
            <a:r>
              <a:rPr lang="en-US" dirty="0"/>
              <a:t>Moon in Sagittarius — The Libertarian</a:t>
            </a:r>
            <a:br>
              <a:rPr lang="en-US" dirty="0"/>
            </a:br>
            <a:r>
              <a:rPr lang="en-US" dirty="0"/>
              <a:t>Moon in Capricorn — The Social Climber</a:t>
            </a:r>
            <a:br>
              <a:rPr lang="en-US" dirty="0"/>
            </a:br>
            <a:r>
              <a:rPr lang="en-US" dirty="0"/>
              <a:t>Moon in Aquarius — The Humanitarian</a:t>
            </a:r>
            <a:br>
              <a:rPr lang="en-US" dirty="0"/>
            </a:br>
            <a:r>
              <a:rPr lang="en-US" dirty="0"/>
              <a:t>Moon in Pisces — The Martyr</a:t>
            </a:r>
          </a:p>
          <a:p>
            <a:endParaRPr lang="en-US" dirty="0"/>
          </a:p>
        </p:txBody>
      </p:sp>
      <p:sp>
        <p:nvSpPr>
          <p:cNvPr id="4" name="Content Placeholder 3"/>
          <p:cNvSpPr>
            <a:spLocks noGrp="1"/>
          </p:cNvSpPr>
          <p:nvPr>
            <p:ph sz="half" idx="2"/>
          </p:nvPr>
        </p:nvSpPr>
        <p:spPr>
          <a:xfrm>
            <a:off x="5808133" y="685800"/>
            <a:ext cx="5583767" cy="5867399"/>
          </a:xfrm>
        </p:spPr>
        <p:txBody>
          <a:bodyPr/>
          <a:lstStyle/>
          <a:p>
            <a:r>
              <a:rPr lang="en-US" b="1" dirty="0"/>
              <a:t>Sun in Scorpio</a:t>
            </a:r>
            <a:r>
              <a:rPr lang="en-US" dirty="0"/>
              <a:t/>
            </a:r>
            <a:br>
              <a:rPr lang="en-US" dirty="0"/>
            </a:br>
            <a:r>
              <a:rPr lang="en-US" dirty="0"/>
              <a:t>Moon in Aries — The Individual</a:t>
            </a:r>
            <a:br>
              <a:rPr lang="en-US" dirty="0"/>
            </a:br>
            <a:r>
              <a:rPr lang="en-US" dirty="0"/>
              <a:t>Moon in Taurus — The Leader</a:t>
            </a:r>
            <a:br>
              <a:rPr lang="en-US" dirty="0"/>
            </a:br>
            <a:r>
              <a:rPr lang="en-US" dirty="0"/>
              <a:t>Moon in Gemini — The Salesman</a:t>
            </a:r>
            <a:br>
              <a:rPr lang="en-US" dirty="0"/>
            </a:br>
            <a:r>
              <a:rPr lang="en-US" dirty="0"/>
              <a:t>Moon in Cancer — The Magnet</a:t>
            </a:r>
            <a:br>
              <a:rPr lang="en-US" dirty="0"/>
            </a:br>
            <a:r>
              <a:rPr lang="en-US" dirty="0"/>
              <a:t>Moon in Leo — The Magnificent </a:t>
            </a:r>
            <a:r>
              <a:rPr lang="en-US" dirty="0" err="1"/>
              <a:t>Obesssion</a:t>
            </a:r>
            <a:r>
              <a:rPr lang="en-US" dirty="0"/>
              <a:t/>
            </a:r>
            <a:br>
              <a:rPr lang="en-US" dirty="0"/>
            </a:br>
            <a:r>
              <a:rPr lang="en-US" dirty="0"/>
              <a:t>Moon in Virgo — The Sleuth</a:t>
            </a:r>
            <a:br>
              <a:rPr lang="en-US" dirty="0"/>
            </a:br>
            <a:r>
              <a:rPr lang="en-US" dirty="0"/>
              <a:t>Moon in Libra — The Tactician</a:t>
            </a:r>
            <a:br>
              <a:rPr lang="en-US" dirty="0"/>
            </a:br>
            <a:r>
              <a:rPr lang="en-US" dirty="0"/>
              <a:t>Moon in Scorpio — The Extremist</a:t>
            </a:r>
            <a:br>
              <a:rPr lang="en-US" dirty="0"/>
            </a:br>
            <a:r>
              <a:rPr lang="en-US" dirty="0"/>
              <a:t>Moon in Sagittarius — The Forerunner</a:t>
            </a:r>
            <a:br>
              <a:rPr lang="en-US" dirty="0"/>
            </a:br>
            <a:r>
              <a:rPr lang="en-US" dirty="0"/>
              <a:t>Moon in Capricorn — The Power Seeker</a:t>
            </a:r>
            <a:br>
              <a:rPr lang="en-US" dirty="0"/>
            </a:br>
            <a:r>
              <a:rPr lang="en-US" dirty="0"/>
              <a:t>Moon in Aquarius — The Guru</a:t>
            </a:r>
            <a:br>
              <a:rPr lang="en-US" dirty="0"/>
            </a:br>
            <a:r>
              <a:rPr lang="en-US" dirty="0"/>
              <a:t>Moon in Pisces — The Sponge</a:t>
            </a:r>
          </a:p>
          <a:p>
            <a:endParaRPr lang="en-US" dirty="0"/>
          </a:p>
        </p:txBody>
      </p:sp>
    </p:spTree>
    <p:extLst>
      <p:ext uri="{BB962C8B-B14F-4D97-AF65-F5344CB8AC3E}">
        <p14:creationId xmlns:p14="http://schemas.microsoft.com/office/powerpoint/2010/main" val="3213637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9401" y="685800"/>
            <a:ext cx="5342466" cy="5905500"/>
          </a:xfrm>
        </p:spPr>
        <p:txBody>
          <a:bodyPr/>
          <a:lstStyle/>
          <a:p>
            <a:r>
              <a:rPr lang="en-US" b="1" dirty="0"/>
              <a:t>Sun in Sagittarius</a:t>
            </a:r>
            <a:r>
              <a:rPr lang="en-US" dirty="0"/>
              <a:t/>
            </a:r>
            <a:br>
              <a:rPr lang="en-US" dirty="0"/>
            </a:br>
            <a:r>
              <a:rPr lang="en-US" dirty="0"/>
              <a:t>Moon in Aries — The Tattler</a:t>
            </a:r>
            <a:br>
              <a:rPr lang="en-US" dirty="0"/>
            </a:br>
            <a:r>
              <a:rPr lang="en-US" dirty="0"/>
              <a:t>Moon in Taurus — The Guilty Conscience</a:t>
            </a:r>
            <a:br>
              <a:rPr lang="en-US" dirty="0"/>
            </a:br>
            <a:r>
              <a:rPr lang="en-US" dirty="0"/>
              <a:t>Moon in Gemini — The Blithe Spirit</a:t>
            </a:r>
            <a:br>
              <a:rPr lang="en-US" dirty="0"/>
            </a:br>
            <a:r>
              <a:rPr lang="en-US" dirty="0"/>
              <a:t>Moon in Cancer — The Deep Thinker</a:t>
            </a:r>
            <a:br>
              <a:rPr lang="en-US" dirty="0"/>
            </a:br>
            <a:r>
              <a:rPr lang="en-US" dirty="0"/>
              <a:t>Moon in Leo — The Show-off</a:t>
            </a:r>
            <a:br>
              <a:rPr lang="en-US" dirty="0"/>
            </a:br>
            <a:r>
              <a:rPr lang="en-US" dirty="0"/>
              <a:t>Moon in Virgo — The Worldly-wise</a:t>
            </a:r>
            <a:br>
              <a:rPr lang="en-US" dirty="0"/>
            </a:br>
            <a:r>
              <a:rPr lang="en-US" dirty="0"/>
              <a:t>Moon in Libra — The Scholar</a:t>
            </a:r>
            <a:br>
              <a:rPr lang="en-US" dirty="0"/>
            </a:br>
            <a:r>
              <a:rPr lang="en-US" dirty="0"/>
              <a:t>Moon in Scorpio — The Crusader</a:t>
            </a:r>
            <a:br>
              <a:rPr lang="en-US" dirty="0"/>
            </a:br>
            <a:r>
              <a:rPr lang="en-US" dirty="0"/>
              <a:t>Moon in Sagittarius — The Absentminded Professor</a:t>
            </a:r>
            <a:br>
              <a:rPr lang="en-US" dirty="0"/>
            </a:br>
            <a:r>
              <a:rPr lang="en-US" dirty="0"/>
              <a:t>Moon in Capricorn — The Comic</a:t>
            </a:r>
            <a:br>
              <a:rPr lang="en-US" dirty="0"/>
            </a:br>
            <a:r>
              <a:rPr lang="en-US" dirty="0"/>
              <a:t>Moon in Aquarius — The Trail Blazer</a:t>
            </a:r>
            <a:br>
              <a:rPr lang="en-US" dirty="0"/>
            </a:br>
            <a:r>
              <a:rPr lang="en-US" dirty="0"/>
              <a:t>Moon in Pisces — The Poet</a:t>
            </a:r>
          </a:p>
          <a:p>
            <a:endParaRPr lang="en-US" dirty="0"/>
          </a:p>
        </p:txBody>
      </p:sp>
      <p:sp>
        <p:nvSpPr>
          <p:cNvPr id="4" name="Content Placeholder 3"/>
          <p:cNvSpPr>
            <a:spLocks noGrp="1"/>
          </p:cNvSpPr>
          <p:nvPr>
            <p:ph sz="half" idx="2"/>
          </p:nvPr>
        </p:nvSpPr>
        <p:spPr>
          <a:xfrm>
            <a:off x="5808133" y="685800"/>
            <a:ext cx="5532967" cy="5905499"/>
          </a:xfrm>
        </p:spPr>
        <p:txBody>
          <a:bodyPr/>
          <a:lstStyle/>
          <a:p>
            <a:r>
              <a:rPr lang="en-US" b="1" dirty="0"/>
              <a:t>Sun in Capricorn</a:t>
            </a:r>
            <a:r>
              <a:rPr lang="en-US" dirty="0"/>
              <a:t/>
            </a:r>
            <a:br>
              <a:rPr lang="en-US" dirty="0"/>
            </a:br>
            <a:r>
              <a:rPr lang="en-US" dirty="0"/>
              <a:t>Moon in Aries — The Busy Beaver</a:t>
            </a:r>
            <a:br>
              <a:rPr lang="en-US" dirty="0"/>
            </a:br>
            <a:r>
              <a:rPr lang="en-US" dirty="0"/>
              <a:t>Moon in Taurus — The Solid Citizen</a:t>
            </a:r>
            <a:br>
              <a:rPr lang="en-US" dirty="0"/>
            </a:br>
            <a:r>
              <a:rPr lang="en-US" dirty="0"/>
              <a:t>Moon in Gemini — The Quick Study</a:t>
            </a:r>
            <a:br>
              <a:rPr lang="en-US" dirty="0"/>
            </a:br>
            <a:r>
              <a:rPr lang="en-US" dirty="0"/>
              <a:t>Moon in Cancer — The Tough Guy</a:t>
            </a:r>
            <a:br>
              <a:rPr lang="en-US" dirty="0"/>
            </a:br>
            <a:r>
              <a:rPr lang="en-US" dirty="0"/>
              <a:t>Moon in Leo — The Dictator</a:t>
            </a:r>
            <a:br>
              <a:rPr lang="en-US" dirty="0"/>
            </a:br>
            <a:r>
              <a:rPr lang="en-US" dirty="0"/>
              <a:t>Moon in Virgo — The Workaholic</a:t>
            </a:r>
            <a:br>
              <a:rPr lang="en-US" dirty="0"/>
            </a:br>
            <a:r>
              <a:rPr lang="en-US" dirty="0"/>
              <a:t>Moon in Libra — The Socialite</a:t>
            </a:r>
            <a:br>
              <a:rPr lang="en-US" dirty="0"/>
            </a:br>
            <a:r>
              <a:rPr lang="en-US" dirty="0"/>
              <a:t>Moon in Scorpio — The Fighter</a:t>
            </a:r>
            <a:br>
              <a:rPr lang="en-US" dirty="0"/>
            </a:br>
            <a:r>
              <a:rPr lang="en-US" dirty="0"/>
              <a:t>Moon in Sagittarius — The </a:t>
            </a:r>
            <a:r>
              <a:rPr lang="en-US" dirty="0" smtClean="0"/>
              <a:t>Happy-go-lucky person</a:t>
            </a:r>
            <a:r>
              <a:rPr lang="en-US" dirty="0"/>
              <a:t/>
            </a:r>
            <a:br>
              <a:rPr lang="en-US" dirty="0"/>
            </a:br>
            <a:r>
              <a:rPr lang="en-US" dirty="0"/>
              <a:t>Moon in Capricorn — The Sage</a:t>
            </a:r>
            <a:br>
              <a:rPr lang="en-US" dirty="0"/>
            </a:br>
            <a:r>
              <a:rPr lang="en-US" dirty="0"/>
              <a:t>Moon in Aquarius — The Prodigy</a:t>
            </a:r>
            <a:br>
              <a:rPr lang="en-US" dirty="0"/>
            </a:br>
            <a:r>
              <a:rPr lang="en-US" dirty="0"/>
              <a:t>Moon in Pisces — The Wizard of Oz</a:t>
            </a:r>
          </a:p>
          <a:p>
            <a:endParaRPr lang="en-US" dirty="0"/>
          </a:p>
        </p:txBody>
      </p:sp>
    </p:spTree>
    <p:extLst>
      <p:ext uri="{BB962C8B-B14F-4D97-AF65-F5344CB8AC3E}">
        <p14:creationId xmlns:p14="http://schemas.microsoft.com/office/powerpoint/2010/main" val="1588238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368301" y="685800"/>
            <a:ext cx="5253566" cy="5918200"/>
          </a:xfrm>
        </p:spPr>
        <p:txBody>
          <a:bodyPr/>
          <a:lstStyle/>
          <a:p>
            <a:r>
              <a:rPr lang="en-US" b="1" dirty="0"/>
              <a:t>Sun in Aquarius</a:t>
            </a:r>
            <a:r>
              <a:rPr lang="en-US" dirty="0"/>
              <a:t/>
            </a:r>
            <a:br>
              <a:rPr lang="en-US" dirty="0"/>
            </a:br>
            <a:r>
              <a:rPr lang="en-US" dirty="0"/>
              <a:t>Moon in Aries — The Pacemaker</a:t>
            </a:r>
            <a:br>
              <a:rPr lang="en-US" dirty="0"/>
            </a:br>
            <a:r>
              <a:rPr lang="en-US" dirty="0"/>
              <a:t>Moon in Taurus — The </a:t>
            </a:r>
            <a:r>
              <a:rPr lang="en-US" dirty="0" err="1"/>
              <a:t>Favourite</a:t>
            </a:r>
            <a:r>
              <a:rPr lang="en-US" dirty="0"/>
              <a:t> Son</a:t>
            </a:r>
            <a:br>
              <a:rPr lang="en-US" dirty="0"/>
            </a:br>
            <a:r>
              <a:rPr lang="en-US" dirty="0"/>
              <a:t>Moon in Gemini — The Journalist</a:t>
            </a:r>
            <a:br>
              <a:rPr lang="en-US" dirty="0"/>
            </a:br>
            <a:r>
              <a:rPr lang="en-US" dirty="0"/>
              <a:t>Moon in Cancer — The Stiff Upper Lip</a:t>
            </a:r>
            <a:br>
              <a:rPr lang="en-US" dirty="0"/>
            </a:br>
            <a:r>
              <a:rPr lang="en-US" dirty="0"/>
              <a:t>Moon in Leo — The Puzzle</a:t>
            </a:r>
            <a:br>
              <a:rPr lang="en-US" dirty="0"/>
            </a:br>
            <a:r>
              <a:rPr lang="en-US" dirty="0"/>
              <a:t>Moon in Virgo — The Analyst</a:t>
            </a:r>
            <a:br>
              <a:rPr lang="en-US" dirty="0"/>
            </a:br>
            <a:r>
              <a:rPr lang="en-US" dirty="0"/>
              <a:t>Moon in Libra — The Idealist</a:t>
            </a:r>
            <a:br>
              <a:rPr lang="en-US" dirty="0"/>
            </a:br>
            <a:r>
              <a:rPr lang="en-US" dirty="0"/>
              <a:t>Moon in Scorpio — The Independent Thinker</a:t>
            </a:r>
            <a:br>
              <a:rPr lang="en-US" dirty="0"/>
            </a:br>
            <a:r>
              <a:rPr lang="en-US" dirty="0"/>
              <a:t>Moon in Sagittarius — The </a:t>
            </a:r>
            <a:r>
              <a:rPr lang="en-US" dirty="0" err="1" smtClean="0"/>
              <a:t>Dilletante</a:t>
            </a:r>
            <a:r>
              <a:rPr lang="en-US" dirty="0"/>
              <a:t/>
            </a:r>
            <a:br>
              <a:rPr lang="en-US" dirty="0"/>
            </a:br>
            <a:r>
              <a:rPr lang="en-US" dirty="0"/>
              <a:t>Moon in Capricorn — The Trend Setter</a:t>
            </a:r>
            <a:br>
              <a:rPr lang="en-US" dirty="0"/>
            </a:br>
            <a:r>
              <a:rPr lang="en-US" dirty="0"/>
              <a:t>Moon in Aquarius — The Nonconformist</a:t>
            </a:r>
            <a:br>
              <a:rPr lang="en-US" dirty="0"/>
            </a:br>
            <a:r>
              <a:rPr lang="en-US" dirty="0"/>
              <a:t>Moon in Pisces — The Confessor</a:t>
            </a:r>
          </a:p>
          <a:p>
            <a:endParaRPr lang="en-US" dirty="0"/>
          </a:p>
        </p:txBody>
      </p:sp>
      <p:sp>
        <p:nvSpPr>
          <p:cNvPr id="9" name="Content Placeholder 8"/>
          <p:cNvSpPr>
            <a:spLocks noGrp="1"/>
          </p:cNvSpPr>
          <p:nvPr>
            <p:ph sz="half" idx="2"/>
          </p:nvPr>
        </p:nvSpPr>
        <p:spPr>
          <a:xfrm>
            <a:off x="5808133" y="685800"/>
            <a:ext cx="5761567" cy="5918199"/>
          </a:xfrm>
        </p:spPr>
        <p:txBody>
          <a:bodyPr/>
          <a:lstStyle/>
          <a:p>
            <a:r>
              <a:rPr lang="en-US" b="1" dirty="0"/>
              <a:t>Sun in Pisces</a:t>
            </a:r>
            <a:r>
              <a:rPr lang="en-US" dirty="0"/>
              <a:t/>
            </a:r>
            <a:br>
              <a:rPr lang="en-US" dirty="0"/>
            </a:br>
            <a:r>
              <a:rPr lang="en-US" dirty="0"/>
              <a:t>Moon in Aries — The Underdog</a:t>
            </a:r>
            <a:br>
              <a:rPr lang="en-US" dirty="0"/>
            </a:br>
            <a:r>
              <a:rPr lang="en-US" dirty="0"/>
              <a:t>Moon in Taurus — The Artist</a:t>
            </a:r>
            <a:br>
              <a:rPr lang="en-US" dirty="0"/>
            </a:br>
            <a:r>
              <a:rPr lang="en-US" dirty="0"/>
              <a:t>Moon in Gemini — The Artful Dodger</a:t>
            </a:r>
            <a:br>
              <a:rPr lang="en-US" dirty="0"/>
            </a:br>
            <a:r>
              <a:rPr lang="en-US" dirty="0"/>
              <a:t>Moon in Cancer — The Settler</a:t>
            </a:r>
            <a:br>
              <a:rPr lang="en-US" dirty="0"/>
            </a:br>
            <a:r>
              <a:rPr lang="en-US" dirty="0"/>
              <a:t>Moon in Leo — The Character</a:t>
            </a:r>
            <a:br>
              <a:rPr lang="en-US" dirty="0"/>
            </a:br>
            <a:r>
              <a:rPr lang="en-US" dirty="0"/>
              <a:t>Moon in Virgo — The Perfectionist</a:t>
            </a:r>
            <a:br>
              <a:rPr lang="en-US" dirty="0"/>
            </a:br>
            <a:r>
              <a:rPr lang="en-US" dirty="0"/>
              <a:t>Moon in Libra — The Delicate Balance</a:t>
            </a:r>
            <a:br>
              <a:rPr lang="en-US" dirty="0"/>
            </a:br>
            <a:r>
              <a:rPr lang="en-US" dirty="0"/>
              <a:t>Moon in Scorpio — The Hurricane</a:t>
            </a:r>
            <a:br>
              <a:rPr lang="en-US" dirty="0"/>
            </a:br>
            <a:r>
              <a:rPr lang="en-US" dirty="0"/>
              <a:t>Moon in Sagittarius — The Philosopher</a:t>
            </a:r>
            <a:br>
              <a:rPr lang="en-US" dirty="0"/>
            </a:br>
            <a:r>
              <a:rPr lang="en-US" dirty="0"/>
              <a:t>Moon in Capricorn — The Cynic</a:t>
            </a:r>
            <a:br>
              <a:rPr lang="en-US" dirty="0"/>
            </a:br>
            <a:r>
              <a:rPr lang="en-US" dirty="0"/>
              <a:t>Moon in Aquarius — The Reformer</a:t>
            </a:r>
            <a:br>
              <a:rPr lang="en-US" dirty="0"/>
            </a:br>
            <a:r>
              <a:rPr lang="en-US" dirty="0"/>
              <a:t>Moon in Pisces — The Mystic</a:t>
            </a:r>
          </a:p>
          <a:p>
            <a:endParaRPr lang="en-US" dirty="0"/>
          </a:p>
        </p:txBody>
      </p:sp>
    </p:spTree>
    <p:extLst>
      <p:ext uri="{BB962C8B-B14F-4D97-AF65-F5344CB8AC3E}">
        <p14:creationId xmlns:p14="http://schemas.microsoft.com/office/powerpoint/2010/main" val="4142986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7000" y="-88900"/>
            <a:ext cx="8172450" cy="6001643"/>
          </a:xfrm>
          <a:prstGeom prst="rect">
            <a:avLst/>
          </a:prstGeom>
          <a:noFill/>
        </p:spPr>
        <p:txBody>
          <a:bodyPr wrap="square" rtlCol="0">
            <a:spAutoFit/>
          </a:bodyPr>
          <a:lstStyle/>
          <a:p>
            <a:r>
              <a:rPr lang="en-US" sz="4800" dirty="0" smtClean="0"/>
              <a:t>The focal energy of your horoscope is in terms of (</a:t>
            </a:r>
            <a:r>
              <a:rPr lang="en-US" sz="4800" u="sng" dirty="0" smtClean="0"/>
              <a:t>Sun sign</a:t>
            </a:r>
            <a:r>
              <a:rPr lang="en-US" sz="4800" dirty="0" smtClean="0"/>
              <a:t>) and expressed in a personality that needs (</a:t>
            </a:r>
            <a:r>
              <a:rPr lang="en-US" sz="4800" u="sng" dirty="0" smtClean="0"/>
              <a:t>Moon sign</a:t>
            </a:r>
            <a:r>
              <a:rPr lang="en-US" sz="4800" dirty="0" smtClean="0"/>
              <a:t>) and together they are expressed through an image of (</a:t>
            </a:r>
            <a:r>
              <a:rPr lang="en-US" sz="4800" u="sng" dirty="0" smtClean="0"/>
              <a:t>Ascendant sign</a:t>
            </a:r>
            <a:r>
              <a:rPr lang="en-US" sz="4800" dirty="0" smtClean="0"/>
              <a:t>).</a:t>
            </a:r>
            <a:endParaRPr lang="en-US" sz="4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9450" y="452854"/>
            <a:ext cx="3695700" cy="4924425"/>
          </a:xfrm>
          <a:prstGeom prst="rect">
            <a:avLst/>
          </a:prstGeom>
        </p:spPr>
      </p:pic>
      <p:sp>
        <p:nvSpPr>
          <p:cNvPr id="7" name="TextBox 6"/>
          <p:cNvSpPr txBox="1"/>
          <p:nvPr/>
        </p:nvSpPr>
        <p:spPr>
          <a:xfrm>
            <a:off x="9042400" y="5803900"/>
            <a:ext cx="2832100" cy="461665"/>
          </a:xfrm>
          <a:prstGeom prst="rect">
            <a:avLst/>
          </a:prstGeom>
          <a:noFill/>
        </p:spPr>
        <p:txBody>
          <a:bodyPr wrap="square" rtlCol="0">
            <a:spAutoFit/>
          </a:bodyPr>
          <a:lstStyle/>
          <a:p>
            <a:r>
              <a:rPr lang="en-US" sz="2400" dirty="0" smtClean="0"/>
              <a:t>Basil </a:t>
            </a:r>
            <a:r>
              <a:rPr lang="en-US" sz="2400" dirty="0" err="1"/>
              <a:t>F</a:t>
            </a:r>
            <a:r>
              <a:rPr lang="en-US" sz="2400" dirty="0" err="1" smtClean="0"/>
              <a:t>earrington</a:t>
            </a:r>
            <a:endParaRPr lang="en-US" sz="2400" dirty="0"/>
          </a:p>
        </p:txBody>
      </p:sp>
    </p:spTree>
    <p:extLst>
      <p:ext uri="{BB962C8B-B14F-4D97-AF65-F5344CB8AC3E}">
        <p14:creationId xmlns:p14="http://schemas.microsoft.com/office/powerpoint/2010/main" val="1816779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8500" y="495300"/>
            <a:ext cx="10896600" cy="5262979"/>
          </a:xfrm>
          <a:prstGeom prst="rect">
            <a:avLst/>
          </a:prstGeom>
          <a:noFill/>
        </p:spPr>
        <p:txBody>
          <a:bodyPr wrap="square" rtlCol="0">
            <a:spAutoFit/>
          </a:bodyPr>
          <a:lstStyle/>
          <a:p>
            <a:r>
              <a:rPr lang="en-US" sz="6000" dirty="0" smtClean="0"/>
              <a:t>The first impression </a:t>
            </a:r>
          </a:p>
          <a:p>
            <a:r>
              <a:rPr lang="en-US" sz="6000" dirty="0" smtClean="0"/>
              <a:t>of your horoscope suggests…</a:t>
            </a:r>
          </a:p>
          <a:p>
            <a:endParaRPr lang="en-US" sz="6000" dirty="0"/>
          </a:p>
          <a:p>
            <a:endParaRPr lang="en-US" sz="3600" dirty="0" smtClean="0"/>
          </a:p>
          <a:p>
            <a:r>
              <a:rPr lang="en-US" sz="3600" dirty="0" smtClean="0"/>
              <a:t>Basil </a:t>
            </a:r>
            <a:r>
              <a:rPr lang="en-US" sz="3600" dirty="0" err="1" smtClean="0"/>
              <a:t>Fearrington</a:t>
            </a:r>
            <a:endParaRPr lang="en-US" sz="3600" dirty="0" smtClean="0"/>
          </a:p>
          <a:p>
            <a:r>
              <a:rPr lang="en-US" sz="2400" dirty="0" smtClean="0"/>
              <a:t>Kepler webinar 10/11/14</a:t>
            </a:r>
            <a:endParaRPr lang="en-US" sz="2400" dirty="0"/>
          </a:p>
        </p:txBody>
      </p:sp>
    </p:spTree>
    <p:extLst>
      <p:ext uri="{BB962C8B-B14F-4D97-AF65-F5344CB8AC3E}">
        <p14:creationId xmlns:p14="http://schemas.microsoft.com/office/powerpoint/2010/main" val="3577375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Idealism in the Horoscope</a:t>
            </a:r>
            <a:endParaRPr lang="en-US" b="1" dirty="0">
              <a:solidFill>
                <a:schemeClr val="accent5">
                  <a:lumMod val="75000"/>
                </a:schemeClr>
              </a:solidFill>
            </a:endParaRPr>
          </a:p>
        </p:txBody>
      </p:sp>
      <p:sp>
        <p:nvSpPr>
          <p:cNvPr id="3" name="TextBox 2"/>
          <p:cNvSpPr txBox="1"/>
          <p:nvPr/>
        </p:nvSpPr>
        <p:spPr>
          <a:xfrm>
            <a:off x="684212" y="368300"/>
            <a:ext cx="10796588" cy="1815882"/>
          </a:xfrm>
          <a:prstGeom prst="rect">
            <a:avLst/>
          </a:prstGeom>
          <a:noFill/>
        </p:spPr>
        <p:txBody>
          <a:bodyPr wrap="square" rtlCol="0">
            <a:spAutoFit/>
          </a:bodyPr>
          <a:lstStyle/>
          <a:p>
            <a:r>
              <a:rPr lang="en-US" sz="2800" dirty="0" smtClean="0"/>
              <a:t>Jupiter conjunct, square or opposition Neptune</a:t>
            </a:r>
          </a:p>
          <a:p>
            <a:r>
              <a:rPr lang="en-US" sz="2800" dirty="0" smtClean="0"/>
              <a:t>Neptune with any inner planet, light</a:t>
            </a:r>
          </a:p>
          <a:p>
            <a:r>
              <a:rPr lang="en-US" sz="2800" dirty="0" smtClean="0"/>
              <a:t>Sun conjunct Mercury or Venus</a:t>
            </a:r>
          </a:p>
          <a:p>
            <a:r>
              <a:rPr lang="en-US" sz="2800" dirty="0" err="1"/>
              <a:t>M</a:t>
            </a:r>
            <a:r>
              <a:rPr lang="en-US" sz="2800" smtClean="0"/>
              <a:t>ercury </a:t>
            </a:r>
            <a:r>
              <a:rPr lang="en-US" sz="2800" dirty="0" smtClean="0"/>
              <a:t>conjunct or </a:t>
            </a:r>
            <a:r>
              <a:rPr lang="en-US" sz="2800" dirty="0" err="1" smtClean="0"/>
              <a:t>sextile</a:t>
            </a:r>
            <a:r>
              <a:rPr lang="en-US" sz="2800" dirty="0" smtClean="0"/>
              <a:t> Venus</a:t>
            </a:r>
            <a:endParaRPr lang="en-US" sz="2800" dirty="0"/>
          </a:p>
        </p:txBody>
      </p:sp>
    </p:spTree>
    <p:extLst>
      <p:ext uri="{BB962C8B-B14F-4D97-AF65-F5344CB8AC3E}">
        <p14:creationId xmlns:p14="http://schemas.microsoft.com/office/powerpoint/2010/main" val="29211599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28700" y="749300"/>
            <a:ext cx="5753100" cy="5509200"/>
          </a:xfrm>
          <a:prstGeom prst="rect">
            <a:avLst/>
          </a:prstGeom>
          <a:noFill/>
        </p:spPr>
        <p:txBody>
          <a:bodyPr wrap="square" rtlCol="0">
            <a:spAutoFit/>
          </a:bodyPr>
          <a:lstStyle/>
          <a:p>
            <a:pPr lvl="0"/>
            <a:endParaRPr lang="en-US" sz="3200" dirty="0" smtClean="0"/>
          </a:p>
          <a:p>
            <a:pPr lvl="0"/>
            <a:r>
              <a:rPr lang="en-US" sz="3200" dirty="0" smtClean="0"/>
              <a:t>…Such a </a:t>
            </a:r>
            <a:r>
              <a:rPr lang="en-US" sz="3200" dirty="0"/>
              <a:t>planet will not be weak or ineffective </a:t>
            </a:r>
            <a:r>
              <a:rPr lang="en-US" sz="3200" dirty="0" smtClean="0"/>
              <a:t>but</a:t>
            </a:r>
            <a:r>
              <a:rPr lang="en-US" sz="3200" dirty="0"/>
              <a:t>, </a:t>
            </a:r>
            <a:r>
              <a:rPr lang="en-US" sz="3200" dirty="0" smtClean="0"/>
              <a:t>lacking </a:t>
            </a:r>
            <a:r>
              <a:rPr lang="en-US" sz="3200" dirty="0"/>
              <a:t>the interchanges with other planets, its principles, and especially its drive or urge </a:t>
            </a:r>
            <a:r>
              <a:rPr lang="en-US" sz="3200" dirty="0" smtClean="0"/>
              <a:t>as </a:t>
            </a:r>
            <a:r>
              <a:rPr lang="en-US" sz="3200" dirty="0"/>
              <a:t>an instinct or a force in the unconscious self, will not be properly integrated into the wholeness of the person. </a:t>
            </a:r>
            <a:endParaRPr lang="en-US" sz="3200" dirty="0" smtClean="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1378" y="2929800"/>
            <a:ext cx="4178407" cy="2391500"/>
          </a:xfrm>
          <a:prstGeom prst="rect">
            <a:avLst/>
          </a:prstGeom>
        </p:spPr>
      </p:pic>
      <p:sp>
        <p:nvSpPr>
          <p:cNvPr id="9" name="TextBox 8"/>
          <p:cNvSpPr txBox="1"/>
          <p:nvPr/>
        </p:nvSpPr>
        <p:spPr>
          <a:xfrm>
            <a:off x="8152132" y="2239252"/>
            <a:ext cx="3136900" cy="461665"/>
          </a:xfrm>
          <a:prstGeom prst="rect">
            <a:avLst/>
          </a:prstGeom>
          <a:noFill/>
        </p:spPr>
        <p:txBody>
          <a:bodyPr wrap="square" rtlCol="0">
            <a:spAutoFit/>
          </a:bodyPr>
          <a:lstStyle/>
          <a:p>
            <a:r>
              <a:rPr lang="en-US" sz="2400" dirty="0" smtClean="0"/>
              <a:t>Margaret Hone</a:t>
            </a:r>
            <a:endParaRPr lang="en-US" sz="2400" dirty="0"/>
          </a:p>
        </p:txBody>
      </p:sp>
      <p:sp>
        <p:nvSpPr>
          <p:cNvPr id="5" name="Title 1"/>
          <p:cNvSpPr txBox="1">
            <a:spLocks/>
          </p:cNvSpPr>
          <p:nvPr/>
        </p:nvSpPr>
        <p:spPr>
          <a:xfrm>
            <a:off x="6867898" y="749300"/>
            <a:ext cx="5183188" cy="787399"/>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err="1" smtClean="0">
                <a:solidFill>
                  <a:schemeClr val="accent5">
                    <a:lumMod val="75000"/>
                  </a:schemeClr>
                </a:solidFill>
              </a:rPr>
              <a:t>Unaspected</a:t>
            </a:r>
            <a:r>
              <a:rPr lang="en-US" b="1" dirty="0" smtClean="0">
                <a:solidFill>
                  <a:schemeClr val="accent5">
                    <a:lumMod val="75000"/>
                  </a:schemeClr>
                </a:solidFill>
              </a:rPr>
              <a:t> Planets</a:t>
            </a:r>
            <a:endParaRPr lang="en-US" b="1" dirty="0">
              <a:solidFill>
                <a:schemeClr val="accent5">
                  <a:lumMod val="75000"/>
                </a:schemeClr>
              </a:solidFill>
            </a:endParaRPr>
          </a:p>
        </p:txBody>
      </p:sp>
    </p:spTree>
    <p:extLst>
      <p:ext uri="{BB962C8B-B14F-4D97-AF65-F5344CB8AC3E}">
        <p14:creationId xmlns:p14="http://schemas.microsoft.com/office/powerpoint/2010/main" val="1332916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79500" y="685800"/>
            <a:ext cx="4787900" cy="5262979"/>
          </a:xfrm>
          <a:prstGeom prst="rect">
            <a:avLst/>
          </a:prstGeom>
          <a:noFill/>
        </p:spPr>
        <p:txBody>
          <a:bodyPr wrap="square" rtlCol="0">
            <a:spAutoFit/>
          </a:bodyPr>
          <a:lstStyle/>
          <a:p>
            <a:r>
              <a:rPr lang="en-US" sz="2800" dirty="0"/>
              <a:t>This does not mean the planet is a weak actor in the chart. </a:t>
            </a:r>
            <a:endParaRPr lang="en-US" sz="2800" dirty="0" smtClean="0"/>
          </a:p>
          <a:p>
            <a:endParaRPr lang="en-US" sz="2800" dirty="0"/>
          </a:p>
          <a:p>
            <a:r>
              <a:rPr lang="en-US" sz="2800" dirty="0" smtClean="0"/>
              <a:t>Usually </a:t>
            </a:r>
            <a:r>
              <a:rPr lang="en-US" sz="2800" dirty="0"/>
              <a:t>it is indicative, according to the planet, sign and house involved, of </a:t>
            </a:r>
            <a:r>
              <a:rPr lang="en-US" sz="2800" dirty="0" smtClean="0"/>
              <a:t>a </a:t>
            </a:r>
            <a:r>
              <a:rPr lang="en-US" sz="2800" dirty="0"/>
              <a:t>feature in the life of the person which it is </a:t>
            </a:r>
            <a:r>
              <a:rPr lang="en-US" sz="2800" dirty="0" smtClean="0"/>
              <a:t>difficult or </a:t>
            </a:r>
            <a:r>
              <a:rPr lang="en-US" sz="2800" dirty="0"/>
              <a:t>perhaps </a:t>
            </a:r>
            <a:r>
              <a:rPr lang="en-US" sz="2800" dirty="0" smtClean="0"/>
              <a:t>not integrated </a:t>
            </a:r>
            <a:r>
              <a:rPr lang="en-US" sz="2800" dirty="0"/>
              <a:t>with the rest of the nature or life-pattern</a:t>
            </a:r>
            <a:r>
              <a:rPr lang="en-US" sz="2800" dirty="0" smtClean="0"/>
              <a:t>.</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1644650"/>
            <a:ext cx="3175000" cy="4203700"/>
          </a:xfrm>
          <a:prstGeom prst="rect">
            <a:avLst/>
          </a:prstGeom>
        </p:spPr>
      </p:pic>
      <p:sp>
        <p:nvSpPr>
          <p:cNvPr id="2" name="TextBox 1"/>
          <p:cNvSpPr txBox="1"/>
          <p:nvPr/>
        </p:nvSpPr>
        <p:spPr>
          <a:xfrm>
            <a:off x="7988300" y="952500"/>
            <a:ext cx="2400300" cy="523220"/>
          </a:xfrm>
          <a:prstGeom prst="rect">
            <a:avLst/>
          </a:prstGeom>
          <a:noFill/>
        </p:spPr>
        <p:txBody>
          <a:bodyPr wrap="square" rtlCol="0">
            <a:spAutoFit/>
          </a:bodyPr>
          <a:lstStyle/>
          <a:p>
            <a:r>
              <a:rPr lang="en-US" sz="2800" b="1" dirty="0" smtClean="0"/>
              <a:t>Jeff Mayo</a:t>
            </a:r>
            <a:endParaRPr lang="en-US" sz="2800" b="1" dirty="0"/>
          </a:p>
        </p:txBody>
      </p:sp>
    </p:spTree>
    <p:extLst>
      <p:ext uri="{BB962C8B-B14F-4D97-AF65-F5344CB8AC3E}">
        <p14:creationId xmlns:p14="http://schemas.microsoft.com/office/powerpoint/2010/main" val="4074278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90649"/>
            <a:ext cx="10591800" cy="6088846"/>
          </a:xfrm>
          <a:prstGeom prst="rect">
            <a:avLst/>
          </a:prstGeom>
        </p:spPr>
        <p:txBody>
          <a:bodyPr wrap="square">
            <a:spAutoFit/>
          </a:bodyPr>
          <a:lstStyle/>
          <a:p>
            <a:pPr>
              <a:spcBef>
                <a:spcPts val="200"/>
              </a:spcBef>
            </a:pPr>
            <a:r>
              <a:rPr lang="en-US" sz="2400" b="1" i="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From Noel </a:t>
            </a:r>
            <a:r>
              <a:rPr lang="en-US" sz="2400" b="1" i="1" dirty="0" err="1"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Tyl</a:t>
            </a:r>
            <a:r>
              <a:rPr lang="en-US" sz="2400" b="1" i="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…Some </a:t>
            </a:r>
            <a:r>
              <a:rPr lang="en-US" sz="24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Points to Consider When Interpreting </a:t>
            </a:r>
            <a:r>
              <a:rPr lang="en-US" sz="2400" b="1" i="1" dirty="0" err="1">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Unaspected</a:t>
            </a:r>
            <a:r>
              <a:rPr lang="en-US" sz="24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t>
            </a:r>
            <a:r>
              <a:rPr lang="en-US" sz="2400" b="1" i="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Planets</a:t>
            </a:r>
          </a:p>
          <a:p>
            <a:pPr>
              <a:spcBef>
                <a:spcPts val="200"/>
              </a:spcBef>
            </a:pPr>
            <a:endParaRPr lang="en-US" sz="24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2000" dirty="0" err="1">
                <a:latin typeface="Georgia" panose="02040502050405020303" pitchFamily="18" charset="0"/>
                <a:ea typeface="Times New Roman" panose="02020603050405020304" pitchFamily="18" charset="0"/>
                <a:cs typeface="Times New Roman" panose="02020603050405020304" pitchFamily="18" charset="0"/>
              </a:rPr>
              <a:t>Unaspected</a:t>
            </a:r>
            <a:r>
              <a:rPr lang="en-US" sz="2000" dirty="0">
                <a:latin typeface="Georgia" panose="02040502050405020303" pitchFamily="18" charset="0"/>
                <a:ea typeface="Times New Roman" panose="02020603050405020304" pitchFamily="18" charset="0"/>
                <a:cs typeface="Times New Roman" panose="02020603050405020304" pitchFamily="18" charset="0"/>
              </a:rPr>
              <a:t> planets do not connect with the rest of the psyche – much like someone in a foreign land, it is disconnected from the surroundings, and integration becomes challenging.</a:t>
            </a:r>
          </a:p>
          <a:p>
            <a:pPr marL="342900" marR="0" lvl="0" indent="-342900">
              <a:spcBef>
                <a:spcPts val="0"/>
              </a:spcBef>
              <a:spcAft>
                <a:spcPts val="0"/>
              </a:spcAft>
              <a:buFont typeface="+mj-lt"/>
              <a:buAutoNum type="arabicPeriod"/>
              <a:tabLst>
                <a:tab pos="457200" algn="l"/>
              </a:tabLst>
            </a:pPr>
            <a:r>
              <a:rPr lang="en-US" sz="2000" dirty="0">
                <a:latin typeface="Georgia" panose="02040502050405020303" pitchFamily="18" charset="0"/>
                <a:ea typeface="Times New Roman" panose="02020603050405020304" pitchFamily="18" charset="0"/>
                <a:cs typeface="Times New Roman" panose="02020603050405020304" pitchFamily="18" charset="0"/>
              </a:rPr>
              <a:t>This can be mirrored as a feeling of disconnection in outer relationships, especially if a key body such as the Sun or the Moon is peregrine: there may be a feeling that the world doesn’t quite understand us.  We may “march to a different drummer.”</a:t>
            </a:r>
          </a:p>
          <a:p>
            <a:pPr marL="342900" marR="0" lvl="0" indent="-342900">
              <a:spcBef>
                <a:spcPts val="0"/>
              </a:spcBef>
              <a:spcAft>
                <a:spcPts val="0"/>
              </a:spcAft>
              <a:buFont typeface="+mj-lt"/>
              <a:buAutoNum type="arabicPeriod"/>
              <a:tabLst>
                <a:tab pos="457200" algn="l"/>
              </a:tabLst>
            </a:pPr>
            <a:r>
              <a:rPr lang="en-US" sz="2000" dirty="0">
                <a:latin typeface="Georgia" panose="02040502050405020303" pitchFamily="18" charset="0"/>
                <a:ea typeface="Times New Roman" panose="02020603050405020304" pitchFamily="18" charset="0"/>
                <a:cs typeface="Times New Roman" panose="02020603050405020304" pitchFamily="18" charset="0"/>
              </a:rPr>
              <a:t>Because smooth integration is difficult, often how we use the energy of the </a:t>
            </a:r>
            <a:r>
              <a:rPr lang="en-US" sz="2000" dirty="0" err="1">
                <a:latin typeface="Georgia" panose="02040502050405020303" pitchFamily="18" charset="0"/>
                <a:ea typeface="Times New Roman" panose="02020603050405020304" pitchFamily="18" charset="0"/>
                <a:cs typeface="Times New Roman" panose="02020603050405020304" pitchFamily="18" charset="0"/>
              </a:rPr>
              <a:t>unaspected</a:t>
            </a:r>
            <a:r>
              <a:rPr lang="en-US" sz="2000" dirty="0">
                <a:latin typeface="Georgia" panose="02040502050405020303" pitchFamily="18" charset="0"/>
                <a:ea typeface="Times New Roman" panose="02020603050405020304" pitchFamily="18" charset="0"/>
                <a:cs typeface="Times New Roman" panose="02020603050405020304" pitchFamily="18" charset="0"/>
              </a:rPr>
              <a:t> planet tends to be over-compensatory: </a:t>
            </a:r>
            <a:r>
              <a:rPr lang="en-US" sz="2000" dirty="0" err="1">
                <a:latin typeface="Georgia" panose="02040502050405020303" pitchFamily="18" charset="0"/>
                <a:ea typeface="Times New Roman" panose="02020603050405020304" pitchFamily="18" charset="0"/>
                <a:cs typeface="Times New Roman" panose="02020603050405020304" pitchFamily="18" charset="0"/>
              </a:rPr>
              <a:t>Unaspected</a:t>
            </a:r>
            <a:r>
              <a:rPr lang="en-US" sz="2000" dirty="0">
                <a:latin typeface="Georgia" panose="02040502050405020303" pitchFamily="18" charset="0"/>
                <a:ea typeface="Times New Roman" panose="02020603050405020304" pitchFamily="18" charset="0"/>
                <a:cs typeface="Times New Roman" panose="02020603050405020304" pitchFamily="18" charset="0"/>
              </a:rPr>
              <a:t> Mercury could suggest someone whose emphasis on thoughts or speech is pronounced, like the writer Norman Vincent Peale, who wrote “The Power of Positive Thinking.”  It could just as well suggest someone that cannot seem to stop talking.</a:t>
            </a:r>
          </a:p>
          <a:p>
            <a:pPr marL="342900" marR="0" lvl="0" indent="-342900">
              <a:spcBef>
                <a:spcPts val="0"/>
              </a:spcBef>
              <a:spcAft>
                <a:spcPts val="0"/>
              </a:spcAft>
              <a:buFont typeface="+mj-lt"/>
              <a:buAutoNum type="arabicPeriod"/>
              <a:tabLst>
                <a:tab pos="457200" algn="l"/>
              </a:tabLst>
            </a:pPr>
            <a:r>
              <a:rPr lang="en-US" sz="2000" dirty="0">
                <a:latin typeface="Georgia" panose="02040502050405020303" pitchFamily="18" charset="0"/>
                <a:ea typeface="Times New Roman" panose="02020603050405020304" pitchFamily="18" charset="0"/>
                <a:cs typeface="Times New Roman" panose="02020603050405020304" pitchFamily="18" charset="0"/>
              </a:rPr>
              <a:t>As a result of overcompensation, the </a:t>
            </a:r>
            <a:r>
              <a:rPr lang="en-US" sz="2000" dirty="0" err="1">
                <a:latin typeface="Georgia" panose="02040502050405020303" pitchFamily="18" charset="0"/>
                <a:ea typeface="Times New Roman" panose="02020603050405020304" pitchFamily="18" charset="0"/>
                <a:cs typeface="Times New Roman" panose="02020603050405020304" pitchFamily="18" charset="0"/>
              </a:rPr>
              <a:t>unaspected</a:t>
            </a:r>
            <a:r>
              <a:rPr lang="en-US" sz="2000" dirty="0">
                <a:latin typeface="Georgia" panose="02040502050405020303" pitchFamily="18" charset="0"/>
                <a:ea typeface="Times New Roman" panose="02020603050405020304" pitchFamily="18" charset="0"/>
                <a:cs typeface="Times New Roman" panose="02020603050405020304" pitchFamily="18" charset="0"/>
              </a:rPr>
              <a:t> planet may gain dominance within the personality, almost becoming the defining characteristic of the person.  How such dominance is expressed of course depends on the “</a:t>
            </a:r>
            <a:r>
              <a:rPr lang="en-US" sz="2000" u="sng" dirty="0">
                <a:solidFill>
                  <a:srgbClr val="0563C1"/>
                </a:solidFill>
                <a:latin typeface="Georgia" panose="02040502050405020303" pitchFamily="18" charset="0"/>
                <a:ea typeface="Times New Roman" panose="02020603050405020304" pitchFamily="18" charset="0"/>
                <a:cs typeface="Times New Roman" panose="02020603050405020304" pitchFamily="18" charset="0"/>
                <a:hlinkClick r:id="rId2" tooltip="Consideration of Level"/>
              </a:rPr>
              <a:t>level</a:t>
            </a:r>
            <a:r>
              <a:rPr lang="en-US" sz="2000" dirty="0">
                <a:latin typeface="Georgia" panose="02040502050405020303" pitchFamily="18" charset="0"/>
                <a:ea typeface="Times New Roman" panose="02020603050405020304" pitchFamily="18" charset="0"/>
                <a:cs typeface="Times New Roman" panose="02020603050405020304" pitchFamily="18" charset="0"/>
              </a:rPr>
              <a:t>” of the person.</a:t>
            </a:r>
          </a:p>
          <a:p>
            <a:pPr marL="342900" marR="0" lvl="0" indent="-342900">
              <a:spcBef>
                <a:spcPts val="0"/>
              </a:spcBef>
              <a:spcAft>
                <a:spcPts val="0"/>
              </a:spcAft>
              <a:buFont typeface="+mj-lt"/>
              <a:buAutoNum type="arabicPeriod"/>
              <a:tabLst>
                <a:tab pos="457200" algn="l"/>
              </a:tabLst>
            </a:pPr>
            <a:r>
              <a:rPr lang="en-US" sz="2000" dirty="0">
                <a:latin typeface="Georgia" panose="02040502050405020303" pitchFamily="18" charset="0"/>
                <a:ea typeface="Times New Roman" panose="02020603050405020304" pitchFamily="18" charset="0"/>
                <a:cs typeface="Times New Roman" panose="02020603050405020304" pitchFamily="18" charset="0"/>
              </a:rPr>
              <a:t>An </a:t>
            </a:r>
            <a:r>
              <a:rPr lang="en-US" sz="2000" dirty="0" err="1">
                <a:latin typeface="Georgia" panose="02040502050405020303" pitchFamily="18" charset="0"/>
                <a:ea typeface="Times New Roman" panose="02020603050405020304" pitchFamily="18" charset="0"/>
                <a:cs typeface="Times New Roman" panose="02020603050405020304" pitchFamily="18" charset="0"/>
              </a:rPr>
              <a:t>unaspected</a:t>
            </a:r>
            <a:r>
              <a:rPr lang="en-US" sz="2000" dirty="0">
                <a:latin typeface="Georgia" panose="02040502050405020303" pitchFamily="18" charset="0"/>
                <a:ea typeface="Times New Roman" panose="02020603050405020304" pitchFamily="18" charset="0"/>
                <a:cs typeface="Times New Roman" panose="02020603050405020304" pitchFamily="18" charset="0"/>
              </a:rPr>
              <a:t> planet may be interpreted as both strong yet insecure, dominant yet vulnerable to isolation.  Consider how such dual meaning would color the archetypal expression of the </a:t>
            </a:r>
            <a:r>
              <a:rPr lang="en-US" sz="2000" dirty="0" err="1">
                <a:latin typeface="Georgia" panose="02040502050405020303" pitchFamily="18" charset="0"/>
                <a:ea typeface="Times New Roman" panose="02020603050405020304" pitchFamily="18" charset="0"/>
                <a:cs typeface="Times New Roman" panose="02020603050405020304" pitchFamily="18" charset="0"/>
              </a:rPr>
              <a:t>unaspected</a:t>
            </a:r>
            <a:r>
              <a:rPr lang="en-US" sz="2000" dirty="0">
                <a:latin typeface="Georgia" panose="02040502050405020303" pitchFamily="18" charset="0"/>
                <a:ea typeface="Times New Roman" panose="02020603050405020304" pitchFamily="18" charset="0"/>
                <a:cs typeface="Times New Roman" panose="02020603050405020304" pitchFamily="18" charset="0"/>
              </a:rPr>
              <a:t> planet.</a:t>
            </a:r>
            <a:endParaRPr lang="en-US" sz="2000" dirty="0">
              <a:effectLst/>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6943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100" y="317500"/>
            <a:ext cx="12026900" cy="5632311"/>
          </a:xfrm>
          <a:prstGeom prst="rect">
            <a:avLst/>
          </a:prstGeom>
          <a:noFill/>
        </p:spPr>
        <p:txBody>
          <a:bodyPr wrap="square" rtlCol="0">
            <a:spAutoFit/>
          </a:bodyPr>
          <a:lstStyle/>
          <a:p>
            <a:r>
              <a:rPr lang="en-US" sz="2000" b="1" dirty="0" err="1"/>
              <a:t>Unaspected</a:t>
            </a:r>
            <a:r>
              <a:rPr lang="en-US" sz="2000" b="1" dirty="0"/>
              <a:t> Sun</a:t>
            </a:r>
            <a:r>
              <a:rPr lang="en-US" sz="2000" dirty="0"/>
              <a:t>: Marching to a different drumbeat. </a:t>
            </a:r>
            <a:endParaRPr lang="en-US" sz="2000" dirty="0" smtClean="0"/>
          </a:p>
          <a:p>
            <a:endParaRPr lang="en-US" sz="2000" dirty="0"/>
          </a:p>
          <a:p>
            <a:r>
              <a:rPr lang="en-US" sz="2000" b="1" dirty="0" err="1" smtClean="0"/>
              <a:t>Unaspected</a:t>
            </a:r>
            <a:r>
              <a:rPr lang="en-US" sz="2000" b="1" dirty="0"/>
              <a:t> </a:t>
            </a:r>
            <a:r>
              <a:rPr lang="en-US" sz="2000" b="1" dirty="0" smtClean="0"/>
              <a:t>Moon</a:t>
            </a:r>
            <a:r>
              <a:rPr lang="en-US" sz="2000" dirty="0"/>
              <a:t>: Possibly suggests emotional disconnection from the parents.  </a:t>
            </a:r>
            <a:endParaRPr lang="en-US" sz="2000" dirty="0" smtClean="0"/>
          </a:p>
          <a:p>
            <a:endParaRPr lang="en-US" sz="2000" b="1" dirty="0"/>
          </a:p>
          <a:p>
            <a:r>
              <a:rPr lang="en-US" sz="2000" b="1" dirty="0" err="1" smtClean="0"/>
              <a:t>Unaspected</a:t>
            </a:r>
            <a:r>
              <a:rPr lang="en-US" sz="2000" b="1" dirty="0" smtClean="0"/>
              <a:t> Mercury</a:t>
            </a:r>
            <a:r>
              <a:rPr lang="en-US" sz="2000" dirty="0"/>
              <a:t>: Emphasis on thoughts and/or speech. Gandhi, Marion </a:t>
            </a:r>
            <a:r>
              <a:rPr lang="en-US" sz="2000" dirty="0" smtClean="0"/>
              <a:t>March</a:t>
            </a:r>
            <a:br>
              <a:rPr lang="en-US" sz="2000" dirty="0" smtClean="0"/>
            </a:br>
            <a:endParaRPr lang="en-US" sz="2000" dirty="0"/>
          </a:p>
          <a:p>
            <a:r>
              <a:rPr lang="en-US" sz="2000" b="1" dirty="0" err="1"/>
              <a:t>Unaspected</a:t>
            </a:r>
            <a:r>
              <a:rPr lang="en-US" sz="2000" b="1" dirty="0"/>
              <a:t> Venus</a:t>
            </a:r>
            <a:r>
              <a:rPr lang="en-US" sz="2000" dirty="0"/>
              <a:t>: D</a:t>
            </a:r>
            <a:r>
              <a:rPr lang="en-US" sz="2000" dirty="0" smtClean="0"/>
              <a:t>ifficulty </a:t>
            </a:r>
            <a:r>
              <a:rPr lang="en-US" sz="2000" dirty="0"/>
              <a:t>relating to others in a relaxed manner. </a:t>
            </a:r>
            <a:endParaRPr lang="en-US" sz="2000" dirty="0" smtClean="0"/>
          </a:p>
          <a:p>
            <a:endParaRPr lang="en-US" sz="2000" dirty="0"/>
          </a:p>
          <a:p>
            <a:r>
              <a:rPr lang="en-US" sz="2000" b="1" dirty="0" err="1" smtClean="0"/>
              <a:t>Unaspected</a:t>
            </a:r>
            <a:r>
              <a:rPr lang="en-US" sz="2000" b="1" dirty="0" smtClean="0"/>
              <a:t> Mars</a:t>
            </a:r>
            <a:r>
              <a:rPr lang="en-US" sz="2000" dirty="0"/>
              <a:t>: M</a:t>
            </a:r>
            <a:r>
              <a:rPr lang="en-US" sz="2000" dirty="0" smtClean="0"/>
              <a:t>ay need </a:t>
            </a:r>
            <a:r>
              <a:rPr lang="en-US" sz="2000" dirty="0"/>
              <a:t>special focus for directing one’s </a:t>
            </a:r>
            <a:r>
              <a:rPr lang="en-US" sz="2000" dirty="0" smtClean="0"/>
              <a:t>considerable energy.</a:t>
            </a:r>
            <a:r>
              <a:rPr lang="en-US" sz="2000" dirty="0"/>
              <a:t> </a:t>
            </a:r>
            <a:r>
              <a:rPr lang="en-US" sz="2000" dirty="0" smtClean="0"/>
              <a:t/>
            </a:r>
            <a:br>
              <a:rPr lang="en-US" sz="2000" dirty="0" smtClean="0"/>
            </a:br>
            <a:endParaRPr lang="en-US" sz="2000" dirty="0"/>
          </a:p>
          <a:p>
            <a:r>
              <a:rPr lang="en-US" sz="2000" b="1" dirty="0" err="1" smtClean="0"/>
              <a:t>Unaspected</a:t>
            </a:r>
            <a:r>
              <a:rPr lang="en-US" sz="2000" b="1" dirty="0" smtClean="0"/>
              <a:t> Jupiter</a:t>
            </a:r>
            <a:r>
              <a:rPr lang="en-US" sz="2000" dirty="0"/>
              <a:t>: Emphasis on philosophy, education and international or spiritual dimensions. </a:t>
            </a:r>
            <a:endParaRPr lang="en-US" sz="2000" dirty="0" smtClean="0"/>
          </a:p>
          <a:p>
            <a:endParaRPr lang="en-US" sz="2000" dirty="0"/>
          </a:p>
          <a:p>
            <a:r>
              <a:rPr lang="en-US" sz="2000" b="1" dirty="0" err="1"/>
              <a:t>Unaspected</a:t>
            </a:r>
            <a:r>
              <a:rPr lang="en-US" sz="2000" b="1" dirty="0"/>
              <a:t> Saturn</a:t>
            </a:r>
            <a:r>
              <a:rPr lang="en-US" sz="2000" dirty="0"/>
              <a:t>: </a:t>
            </a:r>
            <a:r>
              <a:rPr lang="en-US" sz="2000" dirty="0" smtClean="0"/>
              <a:t>Possible lack </a:t>
            </a:r>
            <a:r>
              <a:rPr lang="en-US" sz="2000" dirty="0"/>
              <a:t>of support from </a:t>
            </a:r>
            <a:r>
              <a:rPr lang="en-US" sz="2000" dirty="0" smtClean="0"/>
              <a:t>father figure</a:t>
            </a:r>
            <a:br>
              <a:rPr lang="en-US" sz="2000" dirty="0" smtClean="0"/>
            </a:br>
            <a:endParaRPr lang="en-US" sz="2000" dirty="0"/>
          </a:p>
          <a:p>
            <a:r>
              <a:rPr lang="en-US" sz="2000" b="1" dirty="0" err="1"/>
              <a:t>Unaspected</a:t>
            </a:r>
            <a:r>
              <a:rPr lang="en-US" sz="2000" b="1" dirty="0"/>
              <a:t> Uranus</a:t>
            </a:r>
            <a:r>
              <a:rPr lang="en-US" sz="2000" dirty="0"/>
              <a:t>: Emphasis on being significant, or being different from others. </a:t>
            </a:r>
            <a:endParaRPr lang="en-US" sz="2000" dirty="0" smtClean="0"/>
          </a:p>
          <a:p>
            <a:endParaRPr lang="en-US" sz="2000" dirty="0"/>
          </a:p>
          <a:p>
            <a:r>
              <a:rPr lang="en-US" sz="2000" b="1" dirty="0" err="1"/>
              <a:t>Unaspected</a:t>
            </a:r>
            <a:r>
              <a:rPr lang="en-US" sz="2000" b="1" dirty="0"/>
              <a:t> Neptune and Pluto</a:t>
            </a:r>
            <a:r>
              <a:rPr lang="en-US" sz="2000" dirty="0"/>
              <a:t> are rare today, due to </a:t>
            </a:r>
            <a:r>
              <a:rPr lang="en-US" sz="2000" dirty="0" smtClean="0"/>
              <a:t>their 60+ year </a:t>
            </a:r>
            <a:r>
              <a:rPr lang="en-US" sz="2000" dirty="0" err="1" smtClean="0"/>
              <a:t>sextile</a:t>
            </a:r>
            <a:r>
              <a:rPr lang="en-US" sz="2000" dirty="0" smtClean="0"/>
              <a:t>. </a:t>
            </a:r>
            <a:endParaRPr lang="en-US" sz="2000" dirty="0"/>
          </a:p>
        </p:txBody>
      </p:sp>
    </p:spTree>
    <p:extLst>
      <p:ext uri="{BB962C8B-B14F-4D97-AF65-F5344CB8AC3E}">
        <p14:creationId xmlns:p14="http://schemas.microsoft.com/office/powerpoint/2010/main" val="578550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22300"/>
            <a:ext cx="10579100" cy="5909310"/>
          </a:xfrm>
          <a:prstGeom prst="rect">
            <a:avLst/>
          </a:prstGeom>
          <a:noFill/>
        </p:spPr>
        <p:txBody>
          <a:bodyPr wrap="square" rtlCol="0">
            <a:spAutoFit/>
          </a:bodyPr>
          <a:lstStyle/>
          <a:p>
            <a:r>
              <a:rPr lang="en-US" b="1" dirty="0"/>
              <a:t>Resources:</a:t>
            </a:r>
            <a:endParaRPr lang="en-US" dirty="0"/>
          </a:p>
          <a:p>
            <a:r>
              <a:rPr lang="en-US" dirty="0"/>
              <a:t> </a:t>
            </a:r>
          </a:p>
          <a:p>
            <a:r>
              <a:rPr lang="en-US" dirty="0" err="1"/>
              <a:t>Fearrington</a:t>
            </a:r>
            <a:r>
              <a:rPr lang="en-US" dirty="0"/>
              <a:t>, Basil. </a:t>
            </a:r>
            <a:r>
              <a:rPr lang="en-US" i="1" dirty="0"/>
              <a:t>The New Way to Learn Astrology. </a:t>
            </a:r>
            <a:r>
              <a:rPr lang="en-US" dirty="0"/>
              <a:t>(St. Paul, MN: Llewellyn Publications, 1999)</a:t>
            </a:r>
            <a:br>
              <a:rPr lang="en-US" dirty="0"/>
            </a:br>
            <a:endParaRPr lang="en-US" dirty="0"/>
          </a:p>
          <a:p>
            <a:r>
              <a:rPr lang="en-US" dirty="0" err="1"/>
              <a:t>Idemon</a:t>
            </a:r>
            <a:r>
              <a:rPr lang="en-US" dirty="0"/>
              <a:t>, Richard, </a:t>
            </a:r>
            <a:r>
              <a:rPr lang="en-US" i="1" dirty="0"/>
              <a:t>Through the Looking Glass: A Search for Self in the Mirror of Relationships</a:t>
            </a:r>
            <a:r>
              <a:rPr lang="en-US" dirty="0"/>
              <a:t> (York Beach, ME: Samuel Weiser, Inc., 1992), Part One.</a:t>
            </a:r>
          </a:p>
          <a:p>
            <a:r>
              <a:rPr lang="en-US" dirty="0"/>
              <a:t> </a:t>
            </a:r>
          </a:p>
          <a:p>
            <a:r>
              <a:rPr lang="en-US" dirty="0" err="1"/>
              <a:t>Sasportas</a:t>
            </a:r>
            <a:r>
              <a:rPr lang="en-US" dirty="0"/>
              <a:t>, Howard, </a:t>
            </a:r>
            <a:r>
              <a:rPr lang="en-US" i="1" dirty="0"/>
              <a:t>The Twelve Houses: An Introduction to the Houses in Astrological Interpretation</a:t>
            </a:r>
            <a:r>
              <a:rPr lang="en-US" dirty="0"/>
              <a:t> (</a:t>
            </a:r>
            <a:r>
              <a:rPr lang="en-US" dirty="0" err="1"/>
              <a:t>Wellingborough</a:t>
            </a:r>
            <a:r>
              <a:rPr lang="en-US" dirty="0"/>
              <a:t>: Aquarian Press, 1985), 'Chapter 15.</a:t>
            </a:r>
          </a:p>
          <a:p>
            <a:r>
              <a:rPr lang="en-US" dirty="0"/>
              <a:t> </a:t>
            </a:r>
          </a:p>
          <a:p>
            <a:r>
              <a:rPr lang="en-US" u="sng" dirty="0">
                <a:hlinkClick r:id="rId2"/>
              </a:rPr>
              <a:t>http://www.astro.com/mtp/mtpt13_e.htm</a:t>
            </a:r>
            <a:r>
              <a:rPr lang="en-US" dirty="0"/>
              <a:t>, accessed 10/27/14</a:t>
            </a:r>
          </a:p>
          <a:p>
            <a:r>
              <a:rPr lang="en-US" dirty="0"/>
              <a:t> </a:t>
            </a:r>
          </a:p>
          <a:p>
            <a:r>
              <a:rPr lang="en-US" u="sng" dirty="0">
                <a:hlinkClick r:id="rId3"/>
              </a:rPr>
              <a:t>http://johnsandbach.com/?p=227</a:t>
            </a:r>
            <a:r>
              <a:rPr lang="en-US" dirty="0"/>
              <a:t>, accessed 10/27/14</a:t>
            </a:r>
          </a:p>
          <a:p>
            <a:r>
              <a:rPr lang="en-US" dirty="0"/>
              <a:t> </a:t>
            </a:r>
          </a:p>
          <a:p>
            <a:r>
              <a:rPr lang="en-US" u="sng" dirty="0">
                <a:hlinkClick r:id="rId4"/>
              </a:rPr>
              <a:t>http://www.themetaarts.com/2005june/basilfearington.html</a:t>
            </a:r>
            <a:r>
              <a:rPr lang="en-US" dirty="0"/>
              <a:t>, accessed 10/27/14</a:t>
            </a:r>
          </a:p>
          <a:p>
            <a:r>
              <a:rPr lang="en-US" dirty="0"/>
              <a:t> </a:t>
            </a:r>
          </a:p>
          <a:p>
            <a:r>
              <a:rPr lang="en-US" u="sng" dirty="0">
                <a:hlinkClick r:id="rId5"/>
              </a:rPr>
              <a:t>http://www.yogicastrology.com/articles/western-astrology/hemispheres_quadrants_angles.shtml</a:t>
            </a:r>
            <a:r>
              <a:rPr lang="en-US" dirty="0"/>
              <a:t>, accessed 10/27/14</a:t>
            </a:r>
          </a:p>
          <a:p>
            <a:r>
              <a:rPr lang="en-US" dirty="0"/>
              <a:t> </a:t>
            </a:r>
          </a:p>
          <a:p>
            <a:r>
              <a:rPr lang="en-US" u="sng" dirty="0">
                <a:hlinkClick r:id="rId6"/>
              </a:rPr>
              <a:t>https://groups.google.com/forum/#!topic/opentarotnexus/-GYTLO9F9uE</a:t>
            </a:r>
            <a:r>
              <a:rPr lang="en-US" dirty="0"/>
              <a:t>, accessed 10/27/14</a:t>
            </a:r>
          </a:p>
          <a:p>
            <a:endParaRPr lang="en-US" dirty="0"/>
          </a:p>
        </p:txBody>
      </p:sp>
    </p:spTree>
    <p:extLst>
      <p:ext uri="{BB962C8B-B14F-4D97-AF65-F5344CB8AC3E}">
        <p14:creationId xmlns:p14="http://schemas.microsoft.com/office/powerpoint/2010/main" val="2805491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6380" y="3771901"/>
            <a:ext cx="5695957" cy="2989262"/>
          </a:xfrm>
          <a:prstGeom prst="rect">
            <a:avLst/>
          </a:prstGeom>
          <a:solidFill>
            <a:schemeClr val="tx2">
              <a:lumMod val="20000"/>
              <a:lumOff val="80000"/>
            </a:schemeClr>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495" y="261937"/>
            <a:ext cx="3669333" cy="3878263"/>
          </a:xfrm>
          <a:prstGeom prst="rect">
            <a:avLst/>
          </a:prstGeom>
        </p:spPr>
      </p:pic>
    </p:spTree>
    <p:extLst>
      <p:ext uri="{BB962C8B-B14F-4D97-AF65-F5344CB8AC3E}">
        <p14:creationId xmlns:p14="http://schemas.microsoft.com/office/powerpoint/2010/main" val="256731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495" y="261937"/>
            <a:ext cx="3669333" cy="3878263"/>
          </a:xfrm>
          <a:prstGeom prst="rect">
            <a:avLst/>
          </a:prstGeom>
        </p:spPr>
      </p:pic>
      <p:sp>
        <p:nvSpPr>
          <p:cNvPr id="3" name="Rectangle 2"/>
          <p:cNvSpPr/>
          <p:nvPr/>
        </p:nvSpPr>
        <p:spPr>
          <a:xfrm>
            <a:off x="863600" y="2146300"/>
            <a:ext cx="3403600" cy="176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3458" y="0"/>
            <a:ext cx="4891683" cy="6858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08771" y="-215900"/>
            <a:ext cx="3606370" cy="3644900"/>
          </a:xfrm>
          <a:prstGeom prst="rect">
            <a:avLst/>
          </a:prstGeom>
        </p:spPr>
      </p:pic>
      <p:sp>
        <p:nvSpPr>
          <p:cNvPr id="6" name="Rectangle 5"/>
          <p:cNvSpPr/>
          <p:nvPr/>
        </p:nvSpPr>
        <p:spPr>
          <a:xfrm>
            <a:off x="5450913" y="0"/>
            <a:ext cx="18796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947400" y="876300"/>
            <a:ext cx="1153054" cy="646331"/>
          </a:xfrm>
          <a:prstGeom prst="rect">
            <a:avLst/>
          </a:prstGeom>
          <a:noFill/>
        </p:spPr>
        <p:txBody>
          <a:bodyPr wrap="square" rtlCol="0">
            <a:spAutoFit/>
          </a:bodyPr>
          <a:lstStyle/>
          <a:p>
            <a:r>
              <a:rPr lang="en-US" dirty="0" smtClean="0"/>
              <a:t>Oprah</a:t>
            </a:r>
          </a:p>
          <a:p>
            <a:r>
              <a:rPr lang="en-US" dirty="0" smtClean="0"/>
              <a:t>Winfrey</a:t>
            </a:r>
            <a:endParaRPr lang="en-US" dirty="0"/>
          </a:p>
        </p:txBody>
      </p:sp>
      <p:sp>
        <p:nvSpPr>
          <p:cNvPr id="8" name="TextBox 7"/>
          <p:cNvSpPr txBox="1"/>
          <p:nvPr/>
        </p:nvSpPr>
        <p:spPr>
          <a:xfrm>
            <a:off x="10815141" y="5105400"/>
            <a:ext cx="1224459" cy="646331"/>
          </a:xfrm>
          <a:prstGeom prst="rect">
            <a:avLst/>
          </a:prstGeom>
          <a:noFill/>
        </p:spPr>
        <p:txBody>
          <a:bodyPr wrap="square" rtlCol="0">
            <a:spAutoFit/>
          </a:bodyPr>
          <a:lstStyle/>
          <a:p>
            <a:r>
              <a:rPr lang="en-US" dirty="0" smtClean="0"/>
              <a:t>Marilyn</a:t>
            </a:r>
          </a:p>
          <a:p>
            <a:r>
              <a:rPr lang="en-US" dirty="0" smtClean="0"/>
              <a:t>Monroe</a:t>
            </a:r>
            <a:endParaRPr lang="en-US" dirty="0"/>
          </a:p>
        </p:txBody>
      </p:sp>
      <p:sp>
        <p:nvSpPr>
          <p:cNvPr id="9" name="TextBox 8"/>
          <p:cNvSpPr txBox="1"/>
          <p:nvPr/>
        </p:nvSpPr>
        <p:spPr>
          <a:xfrm>
            <a:off x="863600" y="4343400"/>
            <a:ext cx="3504228" cy="2031325"/>
          </a:xfrm>
          <a:prstGeom prst="rect">
            <a:avLst/>
          </a:prstGeom>
          <a:noFill/>
        </p:spPr>
        <p:txBody>
          <a:bodyPr wrap="square" rtlCol="0">
            <a:spAutoFit/>
          </a:bodyPr>
          <a:lstStyle/>
          <a:p>
            <a:r>
              <a:rPr lang="en-US" dirty="0"/>
              <a:t>The social and other people processes in life. This individual tends to value the opinions of others to the disregard of his own opinions. </a:t>
            </a:r>
            <a:r>
              <a:rPr lang="en-US" dirty="0" smtClean="0"/>
              <a:t>Strives </a:t>
            </a:r>
            <a:r>
              <a:rPr lang="en-US" dirty="0"/>
              <a:t>to balance creativity and reliance through </a:t>
            </a:r>
            <a:r>
              <a:rPr lang="en-US" dirty="0" smtClean="0"/>
              <a:t>others. </a:t>
            </a:r>
            <a:endParaRPr lang="en-US" dirty="0"/>
          </a:p>
        </p:txBody>
      </p:sp>
    </p:spTree>
    <p:extLst>
      <p:ext uri="{BB962C8B-B14F-4D97-AF65-F5344CB8AC3E}">
        <p14:creationId xmlns:p14="http://schemas.microsoft.com/office/powerpoint/2010/main" val="3963224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595" y="312737"/>
            <a:ext cx="3669333" cy="3878263"/>
          </a:xfrm>
          <a:prstGeom prst="rect">
            <a:avLst/>
          </a:prstGeom>
        </p:spPr>
      </p:pic>
      <p:sp>
        <p:nvSpPr>
          <p:cNvPr id="2" name="Rectangle 1"/>
          <p:cNvSpPr/>
          <p:nvPr/>
        </p:nvSpPr>
        <p:spPr>
          <a:xfrm>
            <a:off x="869461" y="486568"/>
            <a:ext cx="3403600" cy="176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O TELL THE TRUTH – NORTHEAST HEMISPHERE EMPHASIS&#10;&#10;All psychologists/psychiatrists know that when you live your life honestly it is better for your overall psychological health. One of the best ways to heal a life that is not healed is by being honest with yourself and with others. When you are honest about your feelings, it prevents a lot of psychological damage. Many, many, many people allow themselves to live with lies by holding on to any number of things from the past that turn into defenses and more.&#10;&#10;We are aware in our astrology of the association of Neptune with dishonesty but there is another symbol of it that is not quite as obvious. Horoscopes with eastern and northeastern hemisphere emphases symbolize and reflect lives that are likely to hold on to and maintain psychologically disturbing feelings from the formative years of development that develop into over-compensatory behaviors that masks the pain through some other form of behavior. For example, I know a man whose father left the family to marry someone of a different culture. He developed a hatred towards that culture instead of being honest with himself about the pain of the loss of his father. &#10;&#10;North/East Hemisphere Emphasis&#10;In an eastern hemisphere emphasis, the emphasis is on the 1st House – “I,” “me,” “my.” The drama is on the Self and it is in a self protecting, defensive way that has at its roots, fear. In a northern hemisphere emphasis, the defining House is the 4th House. It is parental. It is the early home environment. When these two hemispheres combine, the suggestion is that the defensiveness and self protection is related to or is because of a parental dynamic. In most cases, there will be other things in the horoscope that corroborate this dynamic and one of the best ways to do that is by facing whatever it was or is and being honest about it. Tell the truth because when you hold on to residual pain from the past, it easily turns into anger that seeps into relationships and manifests in all kinds of dysfunctional concerns in life. There can be consistent degrees of worry, guilt, resentment, having a feeing of being uncomfortable with oneself, not accepting criticism well, worrying about what others think, and above all, holding things inside.&#10;&#10;When there is a condition of some kind early in life via an event, it makes an indentation of sorts. What happens is that the mind continues to make examples of it in other forms. An easy example would be that if one suffered through feelings of abandonment early on in life. Such a person builds up defenses that can manifest anytime there is the least bit of a feeling of abandonment. The feeling can have no basis in reality but most anything can trigger it. I know of a man with the Moon in Sagittarius who was constantly smacked and told to shut up when he was a kid growing up. He developed such anger over it that as an adult, everything was his way or the highway. He would often accuse people of trying to silence him when that was not the intention at all. Psychotherapy helped him to confront and come to grips with himself and the pain he endured through his father. It really came down to being honest with himself about the pain and coming to an understanding that his father had never faced his own truths.&#10;&#10;For the better part of his life, my late father wasn’t the easiest person to get along with. The great majority of my life saw him picking up alcohol on the way home from work on Friday and drinking quite a bit through Sunday. This was a weekly phenomenon that existed, without fail, 52 weeks a year. It is my understanding that the drinking started when he was very young…14-15 years old or so.&#10;&#10;I learned on the day of my father’s burial that his mother had passed giving birth to him. His father never let him forget about it. Beatings were violent and normal until he eventually ran away from home and settled in another state where other relatives were. The news somehow was not a shock. It explained the drinking and the difficult to get along with personality that was so very judgmental, negative, and argumentative with everyone (Sun in Virgo – Moon in Pisces). Instead of standing in judgment of everyone and everything, it would have been much more productive for him to face his own truth, deal with it, fix it and close the door. Although he did not have a northeast hemisphere emphasis in his horoscope, this phenomenon of early life things happening that mold personality tends to happen most often with the northeastern hemisphere emphasis.&#10;&#10;The defensiveness and self protection masks fear. Other people get the brunt of behaviors that are really based on something that happened a long time ago. The person KNOWS what happened but develops another persona like the man who developed this racism because his father married into another culture.&#10;&#10;It’s about honesty! It is all about being honest with oneself about oneself! Get to the truth and work with it. Nothing does this as quickly and in as illuminating a manner as does our astrology, that is, when it is approached in a modern, holistic manner as opposed to some of the awful BS seen on the Internet that is a disgrace and an embarrassment to all of the wonderful practitioners.&#10;&#10;EXAMPLE&#10;&#10;I am going to be brief about the horoscope shown above. The woman’s mother was a prostitute in her father’s stable. At the time that her mother was pregnant, she tried to perform a self-abortion while in jail!!!! This is something that my client found out early in her life.&#10;&#10;The father was a drug addict. Her mother had severe mental concerns. The woman was raised by a female relative who preached a constant sermon that men are no good. Everything about her formative years of development was a series of nightmares. She had no experience with seeing a male and female relate to each other in a wholesome, healthy fashion that is the case with our stereotypical model of parenting. There was no role modeling at all.&#10;&#10;As an adult, the lady freezes up in intimate relationships. Rather then deal with the truth of her fears of abandonment that prevent her from releasing (almost never experiences orgasm) intimately, she cloaks it in an attitude of, “I am to independent to have a man holding me down.” What happens in the quiet of quiet is deep pain about not being loved, about not being lovable enough. It impacts the sense of self esteem and the defenses rally to save the day. She lives a lie on a daily basis.&#10;&#10;What needs to happen is an addressing of those feelings deep down inside even if it means therapy. The horoscope cannot do this, of course, but the horoscope picks up the potential issue quite revealingly:&#10;&#10;Northeastern hemisphere emphasis&#10;&#10;Saturn conjunct Venus in the 4th with Saturn ruling the 5th….a control factor related to the ability to give love. It defines the sexual identity. Venus rules one arm of the parental axis.&#10;&#10;The stellium in the 2nd House squaring the Moon in the 11th House: self-worth concerns in relationship to being lovable&#10;&#10;As an astrologer, you see this pattern in the horoscope and you know what’s going on but it does nothing for the person to say, “Well, you see, you have Venus conjunct Saturn and Saturn rules your 4th 5th House. That’s why you have problems in sex.” NO!!!!!! She has problems with sexuality because of conditions in her development that have built up fear inside. All too often we think that something has been accomplished by spouting off astrological jargon to someone who has no idea what you are talking about. Astrology points the problem out. Fixing it requires what you know about life.&#10;&#10;This was a very dramatic example, purposely selected to drive home the point of how the setting up of defenses to hide pain can manifest in the person being dishonest with oneself and untruthful to other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5784850" y="998537"/>
            <a:ext cx="4762500" cy="4886325"/>
          </a:xfrm>
          <a:prstGeom prst="rect">
            <a:avLst/>
          </a:prstGeom>
          <a:noFill/>
          <a:ln>
            <a:noFill/>
          </a:ln>
        </p:spPr>
      </p:pic>
      <p:sp>
        <p:nvSpPr>
          <p:cNvPr id="5" name="TextBox 4"/>
          <p:cNvSpPr txBox="1"/>
          <p:nvPr/>
        </p:nvSpPr>
        <p:spPr>
          <a:xfrm>
            <a:off x="558801" y="4318000"/>
            <a:ext cx="3949700" cy="2031325"/>
          </a:xfrm>
          <a:prstGeom prst="rect">
            <a:avLst/>
          </a:prstGeom>
          <a:noFill/>
        </p:spPr>
        <p:txBody>
          <a:bodyPr wrap="square" rtlCol="0">
            <a:spAutoFit/>
          </a:bodyPr>
          <a:lstStyle/>
          <a:p>
            <a:r>
              <a:rPr lang="en-US" dirty="0"/>
              <a:t>The Me and Self processes in life. Self evolution is the primary goal for this individual with emotional fulfillment from the inside out. Strives to balance creativity with reliance in an </a:t>
            </a:r>
            <a:r>
              <a:rPr lang="en-US" dirty="0" smtClean="0"/>
              <a:t>self-aware </a:t>
            </a:r>
            <a:r>
              <a:rPr lang="en-US" dirty="0"/>
              <a:t>mode.</a:t>
            </a:r>
            <a:br>
              <a:rPr lang="en-US" dirty="0"/>
            </a:br>
            <a:endParaRPr lang="en-US" dirty="0"/>
          </a:p>
        </p:txBody>
      </p:sp>
    </p:spTree>
    <p:extLst>
      <p:ext uri="{BB962C8B-B14F-4D97-AF65-F5344CB8AC3E}">
        <p14:creationId xmlns:p14="http://schemas.microsoft.com/office/powerpoint/2010/main" val="2657568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437" y="109537"/>
            <a:ext cx="3802063" cy="4018551"/>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9437" y="3335337"/>
            <a:ext cx="5048402" cy="3370263"/>
          </a:xfrm>
          <a:prstGeom prst="rect">
            <a:avLst/>
          </a:prstGeom>
          <a:solidFill>
            <a:schemeClr val="tx2">
              <a:lumMod val="20000"/>
              <a:lumOff val="80000"/>
            </a:schemeClr>
          </a:solidFill>
        </p:spPr>
      </p:pic>
    </p:spTree>
    <p:extLst>
      <p:ext uri="{BB962C8B-B14F-4D97-AF65-F5344CB8AC3E}">
        <p14:creationId xmlns:p14="http://schemas.microsoft.com/office/powerpoint/2010/main" val="2860812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437" y="109537"/>
            <a:ext cx="3802063" cy="4018551"/>
          </a:xfrm>
          <a:prstGeom prst="rect">
            <a:avLst/>
          </a:prstGeom>
        </p:spPr>
      </p:pic>
      <p:sp>
        <p:nvSpPr>
          <p:cNvPr id="3" name="Rectangle 2"/>
          <p:cNvSpPr/>
          <p:nvPr/>
        </p:nvSpPr>
        <p:spPr>
          <a:xfrm>
            <a:off x="2247900" y="109537"/>
            <a:ext cx="1879600" cy="3763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ttp://www.themetaarts.com/images/basil11-08-2.jpg"/>
          <p:cNvPicPr/>
          <p:nvPr/>
        </p:nvPicPr>
        <p:blipFill>
          <a:blip r:embed="rId3">
            <a:extLst>
              <a:ext uri="{28A0092B-C50C-407E-A947-70E740481C1C}">
                <a14:useLocalDpi xmlns:a14="http://schemas.microsoft.com/office/drawing/2010/main" val="0"/>
              </a:ext>
            </a:extLst>
          </a:blip>
          <a:srcRect/>
          <a:stretch>
            <a:fillRect/>
          </a:stretch>
        </p:blipFill>
        <p:spPr bwMode="auto">
          <a:xfrm>
            <a:off x="4009231" y="395288"/>
            <a:ext cx="3779837" cy="4246563"/>
          </a:xfrm>
          <a:prstGeom prst="rect">
            <a:avLst/>
          </a:prstGeom>
          <a:noFill/>
          <a:ln>
            <a:noFill/>
          </a:ln>
        </p:spPr>
      </p:pic>
      <p:pic>
        <p:nvPicPr>
          <p:cNvPr id="5" name="Picture 4" descr="http://www.themetaarts.com/images/basil11-08-1.jpg"/>
          <p:cNvPicPr/>
          <p:nvPr/>
        </p:nvPicPr>
        <p:blipFill>
          <a:blip r:embed="rId4">
            <a:extLst>
              <a:ext uri="{28A0092B-C50C-407E-A947-70E740481C1C}">
                <a14:useLocalDpi xmlns:a14="http://schemas.microsoft.com/office/drawing/2010/main" val="0"/>
              </a:ext>
            </a:extLst>
          </a:blip>
          <a:srcRect/>
          <a:stretch>
            <a:fillRect/>
          </a:stretch>
        </p:blipFill>
        <p:spPr bwMode="auto">
          <a:xfrm>
            <a:off x="8128000" y="2540001"/>
            <a:ext cx="3867150" cy="4203700"/>
          </a:xfrm>
          <a:prstGeom prst="rect">
            <a:avLst/>
          </a:prstGeom>
          <a:noFill/>
          <a:ln>
            <a:noFill/>
          </a:ln>
        </p:spPr>
      </p:pic>
      <p:sp>
        <p:nvSpPr>
          <p:cNvPr id="7" name="TextBox 6"/>
          <p:cNvSpPr txBox="1"/>
          <p:nvPr/>
        </p:nvSpPr>
        <p:spPr>
          <a:xfrm>
            <a:off x="325437" y="4229100"/>
            <a:ext cx="3522663" cy="2031325"/>
          </a:xfrm>
          <a:prstGeom prst="rect">
            <a:avLst/>
          </a:prstGeom>
          <a:noFill/>
        </p:spPr>
        <p:txBody>
          <a:bodyPr wrap="square" rtlCol="0">
            <a:spAutoFit/>
          </a:bodyPr>
          <a:lstStyle/>
          <a:p>
            <a:r>
              <a:rPr lang="en-US" dirty="0"/>
              <a:t>The individual is typically self-reliant and motivated. Considerable drive and force. Just as comfortable working with others as doing a project alone. Strives to balance self with others. </a:t>
            </a:r>
          </a:p>
        </p:txBody>
      </p:sp>
    </p:spTree>
    <p:extLst>
      <p:ext uri="{BB962C8B-B14F-4D97-AF65-F5344CB8AC3E}">
        <p14:creationId xmlns:p14="http://schemas.microsoft.com/office/powerpoint/2010/main" val="3955094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437" y="109537"/>
            <a:ext cx="3802063" cy="4018551"/>
          </a:xfrm>
          <a:prstGeom prst="rect">
            <a:avLst/>
          </a:prstGeom>
        </p:spPr>
      </p:pic>
      <p:sp>
        <p:nvSpPr>
          <p:cNvPr id="3" name="Rectangle 2"/>
          <p:cNvSpPr/>
          <p:nvPr/>
        </p:nvSpPr>
        <p:spPr>
          <a:xfrm>
            <a:off x="384968" y="236830"/>
            <a:ext cx="1879600" cy="3763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7591" y="109537"/>
            <a:ext cx="3162809" cy="3196599"/>
          </a:xfrm>
          <a:prstGeom prst="rect">
            <a:avLst/>
          </a:prstGeom>
        </p:spPr>
      </p:pic>
      <p:sp>
        <p:nvSpPr>
          <p:cNvPr id="5" name="TextBox 4"/>
          <p:cNvSpPr txBox="1"/>
          <p:nvPr/>
        </p:nvSpPr>
        <p:spPr>
          <a:xfrm>
            <a:off x="10160000" y="863600"/>
            <a:ext cx="1651000" cy="646331"/>
          </a:xfrm>
          <a:prstGeom prst="rect">
            <a:avLst/>
          </a:prstGeom>
          <a:noFill/>
        </p:spPr>
        <p:txBody>
          <a:bodyPr wrap="square" rtlCol="0">
            <a:spAutoFit/>
          </a:bodyPr>
          <a:lstStyle/>
          <a:p>
            <a:r>
              <a:rPr lang="en-US" dirty="0" smtClean="0"/>
              <a:t>Woodrow</a:t>
            </a:r>
          </a:p>
          <a:p>
            <a:r>
              <a:rPr lang="en-US" dirty="0" smtClean="0"/>
              <a:t>Wilson</a:t>
            </a:r>
            <a:endParaRPr lang="en-US" dirty="0"/>
          </a:p>
        </p:txBody>
      </p:sp>
      <p:sp>
        <p:nvSpPr>
          <p:cNvPr id="6" name="TextBox 5"/>
          <p:cNvSpPr txBox="1"/>
          <p:nvPr/>
        </p:nvSpPr>
        <p:spPr>
          <a:xfrm>
            <a:off x="139700" y="4255381"/>
            <a:ext cx="4902200" cy="2031325"/>
          </a:xfrm>
          <a:prstGeom prst="rect">
            <a:avLst/>
          </a:prstGeom>
          <a:noFill/>
        </p:spPr>
        <p:txBody>
          <a:bodyPr wrap="square" rtlCol="0">
            <a:spAutoFit/>
          </a:bodyPr>
          <a:lstStyle/>
          <a:p>
            <a:r>
              <a:rPr lang="en-US" dirty="0"/>
              <a:t>The ultimate team player possibly to the point of losing a sense of self. May lose connections with individuality in efforts to compromise. Tends to need others to motivate him before initiating action. </a:t>
            </a:r>
            <a:r>
              <a:rPr lang="en-US" dirty="0" smtClean="0"/>
              <a:t>Strives </a:t>
            </a:r>
            <a:r>
              <a:rPr lang="en-US" dirty="0"/>
              <a:t>to balance others with self. </a:t>
            </a:r>
            <a:br>
              <a:rPr lang="en-US" dirty="0"/>
            </a:br>
            <a:endParaRPr lang="en-US" dirty="0"/>
          </a:p>
        </p:txBody>
      </p:sp>
      <p:pic>
        <p:nvPicPr>
          <p:cNvPr id="7" name="Picture 6"/>
          <p:cNvPicPr>
            <a:picLocks noChangeAspect="1"/>
          </p:cNvPicPr>
          <p:nvPr/>
        </p:nvPicPr>
        <p:blipFill>
          <a:blip r:embed="rId4"/>
          <a:stretch>
            <a:fillRect/>
          </a:stretch>
        </p:blipFill>
        <p:spPr>
          <a:xfrm>
            <a:off x="6747763" y="3594100"/>
            <a:ext cx="5298750" cy="3111500"/>
          </a:xfrm>
          <a:prstGeom prst="rect">
            <a:avLst/>
          </a:prstGeom>
        </p:spPr>
      </p:pic>
      <p:sp>
        <p:nvSpPr>
          <p:cNvPr id="8" name="TextBox 7"/>
          <p:cNvSpPr txBox="1"/>
          <p:nvPr/>
        </p:nvSpPr>
        <p:spPr>
          <a:xfrm>
            <a:off x="5372100" y="3568700"/>
            <a:ext cx="1168400" cy="646331"/>
          </a:xfrm>
          <a:prstGeom prst="rect">
            <a:avLst/>
          </a:prstGeom>
          <a:noFill/>
        </p:spPr>
        <p:txBody>
          <a:bodyPr wrap="square" rtlCol="0">
            <a:spAutoFit/>
          </a:bodyPr>
          <a:lstStyle/>
          <a:p>
            <a:r>
              <a:rPr lang="en-US" dirty="0" smtClean="0"/>
              <a:t>Priscilla</a:t>
            </a:r>
          </a:p>
          <a:p>
            <a:r>
              <a:rPr lang="en-US" dirty="0" smtClean="0"/>
              <a:t>Presley</a:t>
            </a:r>
            <a:endParaRPr lang="en-US" dirty="0"/>
          </a:p>
        </p:txBody>
      </p:sp>
    </p:spTree>
    <p:extLst>
      <p:ext uri="{BB962C8B-B14F-4D97-AF65-F5344CB8AC3E}">
        <p14:creationId xmlns:p14="http://schemas.microsoft.com/office/powerpoint/2010/main" val="2006243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91958125"/>
              </p:ext>
            </p:extLst>
          </p:nvPr>
        </p:nvGraphicFramePr>
        <p:xfrm>
          <a:off x="660400" y="723897"/>
          <a:ext cx="9169400" cy="4813304"/>
        </p:xfrm>
        <a:graphic>
          <a:graphicData uri="http://schemas.openxmlformats.org/drawingml/2006/table">
            <a:tbl>
              <a:tblPr firstRow="1" firstCol="1" bandRow="1">
                <a:tableStyleId>{5C22544A-7EE6-4342-B048-85BDC9FD1C3A}</a:tableStyleId>
              </a:tblPr>
              <a:tblGrid>
                <a:gridCol w="2591014"/>
                <a:gridCol w="2409553"/>
                <a:gridCol w="4168833"/>
              </a:tblGrid>
              <a:tr h="687616">
                <a:tc>
                  <a:txBody>
                    <a:bodyPr/>
                    <a:lstStyle/>
                    <a:p>
                      <a:pPr marL="0" marR="0">
                        <a:spcBef>
                          <a:spcPts val="0"/>
                        </a:spcBef>
                        <a:spcAft>
                          <a:spcPts val="0"/>
                        </a:spcAft>
                      </a:pPr>
                      <a:r>
                        <a:rPr lang="en-US" sz="1400" dirty="0" smtClean="0">
                          <a:effectLst/>
                        </a:rPr>
                        <a:t>     Hemisphere</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a:effectLst/>
                        </a:rPr>
                        <a:t>Houses</a:t>
                      </a:r>
                      <a:endParaRPr lang="en-US" sz="140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a:effectLst/>
                        </a:rPr>
                        <a:t>Traits</a:t>
                      </a:r>
                      <a:endParaRPr lang="en-US" sz="140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r>
              <a:tr h="1375228">
                <a:tc>
                  <a:txBody>
                    <a:bodyPr/>
                    <a:lstStyle/>
                    <a:p>
                      <a:pPr marL="0" marR="0">
                        <a:spcBef>
                          <a:spcPts val="0"/>
                        </a:spcBef>
                        <a:spcAft>
                          <a:spcPts val="0"/>
                        </a:spcAft>
                      </a:pPr>
                      <a:r>
                        <a:rPr lang="en-US" sz="1400" dirty="0" smtClean="0">
                          <a:effectLst/>
                        </a:rPr>
                        <a:t>     North</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a:t>
                      </a:r>
                      <a:r>
                        <a:rPr lang="en-US" sz="1600" dirty="0" smtClean="0">
                          <a:effectLst/>
                          <a:latin typeface="+mn-lt"/>
                        </a:rPr>
                        <a:t>1,2,3,4,5,6</a:t>
                      </a:r>
                      <a:endParaRPr lang="en-US" sz="1600" dirty="0">
                        <a:effectLst/>
                        <a:latin typeface="+mn-lt"/>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subjective</a:t>
                      </a:r>
                      <a:r>
                        <a:rPr lang="en-US" sz="1400" dirty="0">
                          <a:effectLst/>
                        </a:rPr>
                        <a:t>, personalized, self-absorbed</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r>
              <a:tr h="1375228">
                <a:tc>
                  <a:txBody>
                    <a:bodyPr/>
                    <a:lstStyle/>
                    <a:p>
                      <a:pPr marL="0" marR="0">
                        <a:spcBef>
                          <a:spcPts val="0"/>
                        </a:spcBef>
                        <a:spcAft>
                          <a:spcPts val="0"/>
                        </a:spcAft>
                      </a:pPr>
                      <a:r>
                        <a:rPr lang="en-US" sz="1400" dirty="0" smtClean="0">
                          <a:effectLst/>
                        </a:rPr>
                        <a:t>     South</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a:t>
                      </a:r>
                      <a:r>
                        <a:rPr lang="en-US" sz="1600" dirty="0" smtClean="0">
                          <a:effectLst/>
                        </a:rPr>
                        <a:t>7,8,9,10,11,12</a:t>
                      </a:r>
                      <a:endParaRPr lang="en-US" sz="16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objective</a:t>
                      </a:r>
                      <a:r>
                        <a:rPr lang="en-US" sz="1400" dirty="0">
                          <a:effectLst/>
                        </a:rPr>
                        <a:t>, externalized, group-oriented</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r>
              <a:tr h="687616">
                <a:tc>
                  <a:txBody>
                    <a:bodyPr/>
                    <a:lstStyle/>
                    <a:p>
                      <a:pPr marL="0" marR="0">
                        <a:spcBef>
                          <a:spcPts val="0"/>
                        </a:spcBef>
                        <a:spcAft>
                          <a:spcPts val="0"/>
                        </a:spcAft>
                      </a:pPr>
                      <a:r>
                        <a:rPr lang="en-US" sz="1400" dirty="0" smtClean="0">
                          <a:effectLst/>
                        </a:rPr>
                        <a:t>     East</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a:t>
                      </a:r>
                      <a:r>
                        <a:rPr lang="en-US" sz="1600" dirty="0" smtClean="0">
                          <a:effectLst/>
                        </a:rPr>
                        <a:t>10,11,12,1,2,3</a:t>
                      </a:r>
                      <a:endParaRPr lang="en-US" sz="16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answerable </a:t>
                      </a:r>
                      <a:r>
                        <a:rPr lang="en-US" sz="1400" dirty="0">
                          <a:effectLst/>
                        </a:rPr>
                        <a:t>to self, independent</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r>
              <a:tr h="687616">
                <a:tc>
                  <a:txBody>
                    <a:bodyPr/>
                    <a:lstStyle/>
                    <a:p>
                      <a:pPr marL="0" marR="0">
                        <a:spcBef>
                          <a:spcPts val="0"/>
                        </a:spcBef>
                        <a:spcAft>
                          <a:spcPts val="0"/>
                        </a:spcAft>
                      </a:pPr>
                      <a:r>
                        <a:rPr lang="en-US" sz="1400" dirty="0" smtClean="0">
                          <a:effectLst/>
                        </a:rPr>
                        <a:t>     West</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a:t>
                      </a:r>
                      <a:r>
                        <a:rPr lang="en-US" sz="1600" dirty="0" smtClean="0">
                          <a:effectLst/>
                          <a:latin typeface="+mn-lt"/>
                        </a:rPr>
                        <a:t>4,5,6,7,8,9</a:t>
                      </a:r>
                      <a:endParaRPr lang="en-US" sz="1600" dirty="0">
                        <a:effectLst/>
                        <a:latin typeface="+mn-lt"/>
                        <a:ea typeface="Times New Roman" panose="02020603050405020304" pitchFamily="18" charset="0"/>
                        <a:cs typeface="Times New Roman" panose="02020603050405020304" pitchFamily="18" charset="0"/>
                      </a:endParaRPr>
                    </a:p>
                  </a:txBody>
                  <a:tcPr marL="0" marR="0" marT="0" marB="0" anchor="ctr"/>
                </a:tc>
                <a:tc>
                  <a:txBody>
                    <a:bodyPr/>
                    <a:lstStyle/>
                    <a:p>
                      <a:pPr marL="0" marR="0">
                        <a:spcBef>
                          <a:spcPts val="0"/>
                        </a:spcBef>
                        <a:spcAft>
                          <a:spcPts val="0"/>
                        </a:spcAft>
                      </a:pPr>
                      <a:r>
                        <a:rPr lang="en-US" sz="1400" dirty="0" smtClean="0">
                          <a:effectLst/>
                        </a:rPr>
                        <a:t>     answerable </a:t>
                      </a:r>
                      <a:r>
                        <a:rPr lang="en-US" sz="1400" dirty="0">
                          <a:effectLst/>
                        </a:rPr>
                        <a:t>to others, </a:t>
                      </a:r>
                      <a:r>
                        <a:rPr lang="en-US" sz="1400" dirty="0" smtClean="0">
                          <a:effectLst/>
                        </a:rPr>
                        <a:t>dependent</a:t>
                      </a:r>
                      <a:endParaRPr lang="en-US" sz="140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71050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490</TotalTime>
  <Words>571</Words>
  <Application>Microsoft Office PowerPoint</Application>
  <PresentationFormat>Widescreen</PresentationFormat>
  <Paragraphs>104</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Calibri Light</vt:lpstr>
      <vt:lpstr>Century Gothic</vt:lpstr>
      <vt:lpstr>Georgia</vt:lpstr>
      <vt:lpstr>Times New Roman</vt:lpstr>
      <vt:lpstr>Verdana</vt:lpstr>
      <vt:lpstr>Wingdings 3</vt:lpstr>
      <vt:lpstr>Slice</vt:lpstr>
      <vt:lpstr>Entering the 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Idealism in the Horoscope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Entering the chart</dc:title>
  <dc:creator>Karen McCauley</dc:creator>
  <cp:lastModifiedBy>Karen McCauley</cp:lastModifiedBy>
  <cp:revision>5</cp:revision>
  <dcterms:created xsi:type="dcterms:W3CDTF">2014-10-27T16:06:02Z</dcterms:created>
  <dcterms:modified xsi:type="dcterms:W3CDTF">2015-06-26T01:29:56Z</dcterms:modified>
</cp:coreProperties>
</file>