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8" r:id="rId2"/>
    <p:sldId id="259" r:id="rId3"/>
    <p:sldId id="260" r:id="rId4"/>
    <p:sldId id="261" r:id="rId5"/>
    <p:sldId id="262" r:id="rId6"/>
    <p:sldId id="263" r:id="rId7"/>
    <p:sldId id="264" r:id="rId8"/>
    <p:sldId id="265" r:id="rId9"/>
    <p:sldId id="267" r:id="rId10"/>
    <p:sldId id="26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71" autoAdjust="0"/>
    <p:restoredTop sz="85696" autoAdjust="0"/>
  </p:normalViewPr>
  <p:slideViewPr>
    <p:cSldViewPr snapToGrid="0">
      <p:cViewPr varScale="1">
        <p:scale>
          <a:sx n="97" d="100"/>
          <a:sy n="97" d="100"/>
        </p:scale>
        <p:origin x="8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C20BB3-3CCB-4FE5-991B-82F6BCB48AF3}" type="datetimeFigureOut">
              <a:rPr lang="en-US" smtClean="0"/>
              <a:t>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746DE6-3336-457D-A091-FA20AC1C536E}" type="slidenum">
              <a:rPr lang="en-US" smtClean="0"/>
              <a:t>‹#›</a:t>
            </a:fld>
            <a:endParaRPr lang="en-US"/>
          </a:p>
        </p:txBody>
      </p:sp>
    </p:spTree>
    <p:extLst>
      <p:ext uri="{BB962C8B-B14F-4D97-AF65-F5344CB8AC3E}">
        <p14:creationId xmlns:p14="http://schemas.microsoft.com/office/powerpoint/2010/main" val="13559286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talking about:</a:t>
            </a:r>
          </a:p>
          <a:p>
            <a:pPr marL="171450" indent="-171450">
              <a:buFont typeface="Arial" panose="020B0604020202020204" pitchFamily="34" charset="0"/>
              <a:buChar char="•"/>
            </a:pPr>
            <a:r>
              <a:rPr lang="en-US" dirty="0"/>
              <a:t>History</a:t>
            </a:r>
          </a:p>
          <a:p>
            <a:pPr marL="171450" indent="-171450">
              <a:buFont typeface="Arial" panose="020B0604020202020204" pitchFamily="34" charset="0"/>
              <a:buChar char="•"/>
            </a:pPr>
            <a:r>
              <a:rPr lang="en-US" dirty="0"/>
              <a:t>Related languages or dialects</a:t>
            </a:r>
          </a:p>
        </p:txBody>
      </p:sp>
      <p:sp>
        <p:nvSpPr>
          <p:cNvPr id="4" name="Slide Number Placeholder 3"/>
          <p:cNvSpPr>
            <a:spLocks noGrp="1"/>
          </p:cNvSpPr>
          <p:nvPr>
            <p:ph type="sldNum" sz="quarter" idx="10"/>
          </p:nvPr>
        </p:nvSpPr>
        <p:spPr/>
        <p:txBody>
          <a:bodyPr/>
          <a:lstStyle/>
          <a:p>
            <a:fld id="{E0746DE6-3336-457D-A091-FA20AC1C536E}" type="slidenum">
              <a:rPr lang="en-US" smtClean="0"/>
              <a:t>3</a:t>
            </a:fld>
            <a:endParaRPr lang="en-US"/>
          </a:p>
        </p:txBody>
      </p:sp>
    </p:spTree>
    <p:extLst>
      <p:ext uri="{BB962C8B-B14F-4D97-AF65-F5344CB8AC3E}">
        <p14:creationId xmlns:p14="http://schemas.microsoft.com/office/powerpoint/2010/main" val="1281053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talking about:</a:t>
            </a:r>
          </a:p>
          <a:p>
            <a:pPr marL="171450" indent="-171450">
              <a:buFont typeface="Arial" panose="020B0604020202020204" pitchFamily="34" charset="0"/>
              <a:buChar char="•"/>
            </a:pPr>
            <a:r>
              <a:rPr lang="en-US" dirty="0"/>
              <a:t>Differences from Proto-Indo-European</a:t>
            </a:r>
          </a:p>
          <a:p>
            <a:pPr marL="171450" indent="-171450">
              <a:buFont typeface="Arial" panose="020B0604020202020204" pitchFamily="34" charset="0"/>
              <a:buChar char="•"/>
            </a:pPr>
            <a:r>
              <a:rPr lang="en-US" dirty="0"/>
              <a:t>Phonemic inventory</a:t>
            </a:r>
          </a:p>
        </p:txBody>
      </p:sp>
      <p:sp>
        <p:nvSpPr>
          <p:cNvPr id="4" name="Slide Number Placeholder 3"/>
          <p:cNvSpPr>
            <a:spLocks noGrp="1"/>
          </p:cNvSpPr>
          <p:nvPr>
            <p:ph type="sldNum" sz="quarter" idx="10"/>
          </p:nvPr>
        </p:nvSpPr>
        <p:spPr/>
        <p:txBody>
          <a:bodyPr/>
          <a:lstStyle/>
          <a:p>
            <a:fld id="{E0746DE6-3336-457D-A091-FA20AC1C536E}" type="slidenum">
              <a:rPr lang="en-US" smtClean="0"/>
              <a:t>4</a:t>
            </a:fld>
            <a:endParaRPr lang="en-US"/>
          </a:p>
        </p:txBody>
      </p:sp>
    </p:spTree>
    <p:extLst>
      <p:ext uri="{BB962C8B-B14F-4D97-AF65-F5344CB8AC3E}">
        <p14:creationId xmlns:p14="http://schemas.microsoft.com/office/powerpoint/2010/main" val="323253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talking about:</a:t>
            </a:r>
          </a:p>
          <a:p>
            <a:pPr marL="171450" indent="-171450">
              <a:buFont typeface="Arial" panose="020B0604020202020204" pitchFamily="34" charset="0"/>
              <a:buChar char="•"/>
            </a:pPr>
            <a:r>
              <a:rPr lang="en-US" dirty="0"/>
              <a:t>Augment</a:t>
            </a:r>
          </a:p>
          <a:p>
            <a:pPr marL="171450" indent="-171450">
              <a:buFont typeface="Arial" panose="020B0604020202020204" pitchFamily="34" charset="0"/>
              <a:buChar char="•"/>
            </a:pPr>
            <a:r>
              <a:rPr lang="en-US" dirty="0"/>
              <a:t>Reduplication</a:t>
            </a:r>
          </a:p>
        </p:txBody>
      </p:sp>
      <p:sp>
        <p:nvSpPr>
          <p:cNvPr id="4" name="Slide Number Placeholder 3"/>
          <p:cNvSpPr>
            <a:spLocks noGrp="1"/>
          </p:cNvSpPr>
          <p:nvPr>
            <p:ph type="sldNum" sz="quarter" idx="10"/>
          </p:nvPr>
        </p:nvSpPr>
        <p:spPr/>
        <p:txBody>
          <a:bodyPr/>
          <a:lstStyle/>
          <a:p>
            <a:fld id="{E0746DE6-3336-457D-A091-FA20AC1C536E}" type="slidenum">
              <a:rPr lang="en-US" smtClean="0"/>
              <a:t>5</a:t>
            </a:fld>
            <a:endParaRPr lang="en-US"/>
          </a:p>
        </p:txBody>
      </p:sp>
    </p:spTree>
    <p:extLst>
      <p:ext uri="{BB962C8B-B14F-4D97-AF65-F5344CB8AC3E}">
        <p14:creationId xmlns:p14="http://schemas.microsoft.com/office/powerpoint/2010/main" val="1512937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555EDF9-3D79-45DA-8367-2F63551C4C7D}" type="datetimeFigureOut">
              <a:rPr lang="en-US" smtClean="0"/>
              <a:t>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2CBF5-17B8-4387-88A6-ABF9F8C64D5A}" type="slidenum">
              <a:rPr lang="en-US" smtClean="0"/>
              <a:t>‹#›</a:t>
            </a:fld>
            <a:endParaRPr lang="en-US"/>
          </a:p>
        </p:txBody>
      </p:sp>
    </p:spTree>
    <p:extLst>
      <p:ext uri="{BB962C8B-B14F-4D97-AF65-F5344CB8AC3E}">
        <p14:creationId xmlns:p14="http://schemas.microsoft.com/office/powerpoint/2010/main" val="1728930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55EDF9-3D79-45DA-8367-2F63551C4C7D}" type="datetimeFigureOut">
              <a:rPr lang="en-US" smtClean="0"/>
              <a:t>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2CBF5-17B8-4387-88A6-ABF9F8C64D5A}" type="slidenum">
              <a:rPr lang="en-US" smtClean="0"/>
              <a:t>‹#›</a:t>
            </a:fld>
            <a:endParaRPr lang="en-US"/>
          </a:p>
        </p:txBody>
      </p:sp>
    </p:spTree>
    <p:extLst>
      <p:ext uri="{BB962C8B-B14F-4D97-AF65-F5344CB8AC3E}">
        <p14:creationId xmlns:p14="http://schemas.microsoft.com/office/powerpoint/2010/main" val="3595179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55EDF9-3D79-45DA-8367-2F63551C4C7D}" type="datetimeFigureOut">
              <a:rPr lang="en-US" smtClean="0"/>
              <a:t>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2CBF5-17B8-4387-88A6-ABF9F8C64D5A}" type="slidenum">
              <a:rPr lang="en-US" smtClean="0"/>
              <a:t>‹#›</a:t>
            </a:fld>
            <a:endParaRPr lang="en-US"/>
          </a:p>
        </p:txBody>
      </p:sp>
    </p:spTree>
    <p:extLst>
      <p:ext uri="{BB962C8B-B14F-4D97-AF65-F5344CB8AC3E}">
        <p14:creationId xmlns:p14="http://schemas.microsoft.com/office/powerpoint/2010/main" val="2369463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55EDF9-3D79-45DA-8367-2F63551C4C7D}" type="datetimeFigureOut">
              <a:rPr lang="en-US" smtClean="0"/>
              <a:t>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2CBF5-17B8-4387-88A6-ABF9F8C64D5A}" type="slidenum">
              <a:rPr lang="en-US" smtClean="0"/>
              <a:t>‹#›</a:t>
            </a:fld>
            <a:endParaRPr lang="en-US"/>
          </a:p>
        </p:txBody>
      </p:sp>
    </p:spTree>
    <p:extLst>
      <p:ext uri="{BB962C8B-B14F-4D97-AF65-F5344CB8AC3E}">
        <p14:creationId xmlns:p14="http://schemas.microsoft.com/office/powerpoint/2010/main" val="2081304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555EDF9-3D79-45DA-8367-2F63551C4C7D}" type="datetimeFigureOut">
              <a:rPr lang="en-US" smtClean="0"/>
              <a:t>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2CBF5-17B8-4387-88A6-ABF9F8C64D5A}" type="slidenum">
              <a:rPr lang="en-US" smtClean="0"/>
              <a:t>‹#›</a:t>
            </a:fld>
            <a:endParaRPr lang="en-US"/>
          </a:p>
        </p:txBody>
      </p:sp>
    </p:spTree>
    <p:extLst>
      <p:ext uri="{BB962C8B-B14F-4D97-AF65-F5344CB8AC3E}">
        <p14:creationId xmlns:p14="http://schemas.microsoft.com/office/powerpoint/2010/main" val="4036214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555EDF9-3D79-45DA-8367-2F63551C4C7D}" type="datetimeFigureOut">
              <a:rPr lang="en-US" smtClean="0"/>
              <a:t>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52CBF5-17B8-4387-88A6-ABF9F8C64D5A}" type="slidenum">
              <a:rPr lang="en-US" smtClean="0"/>
              <a:t>‹#›</a:t>
            </a:fld>
            <a:endParaRPr lang="en-US"/>
          </a:p>
        </p:txBody>
      </p:sp>
    </p:spTree>
    <p:extLst>
      <p:ext uri="{BB962C8B-B14F-4D97-AF65-F5344CB8AC3E}">
        <p14:creationId xmlns:p14="http://schemas.microsoft.com/office/powerpoint/2010/main" val="1010913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555EDF9-3D79-45DA-8367-2F63551C4C7D}" type="datetimeFigureOut">
              <a:rPr lang="en-US" smtClean="0"/>
              <a:t>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52CBF5-17B8-4387-88A6-ABF9F8C64D5A}" type="slidenum">
              <a:rPr lang="en-US" smtClean="0"/>
              <a:t>‹#›</a:t>
            </a:fld>
            <a:endParaRPr lang="en-US"/>
          </a:p>
        </p:txBody>
      </p:sp>
    </p:spTree>
    <p:extLst>
      <p:ext uri="{BB962C8B-B14F-4D97-AF65-F5344CB8AC3E}">
        <p14:creationId xmlns:p14="http://schemas.microsoft.com/office/powerpoint/2010/main" val="67207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555EDF9-3D79-45DA-8367-2F63551C4C7D}" type="datetimeFigureOut">
              <a:rPr lang="en-US" smtClean="0"/>
              <a:t>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52CBF5-17B8-4387-88A6-ABF9F8C64D5A}" type="slidenum">
              <a:rPr lang="en-US" smtClean="0"/>
              <a:t>‹#›</a:t>
            </a:fld>
            <a:endParaRPr lang="en-US"/>
          </a:p>
        </p:txBody>
      </p:sp>
    </p:spTree>
    <p:extLst>
      <p:ext uri="{BB962C8B-B14F-4D97-AF65-F5344CB8AC3E}">
        <p14:creationId xmlns:p14="http://schemas.microsoft.com/office/powerpoint/2010/main" val="215722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55EDF9-3D79-45DA-8367-2F63551C4C7D}" type="datetimeFigureOut">
              <a:rPr lang="en-US" smtClean="0"/>
              <a:t>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52CBF5-17B8-4387-88A6-ABF9F8C64D5A}" type="slidenum">
              <a:rPr lang="en-US" smtClean="0"/>
              <a:t>‹#›</a:t>
            </a:fld>
            <a:endParaRPr lang="en-US"/>
          </a:p>
        </p:txBody>
      </p:sp>
    </p:spTree>
    <p:extLst>
      <p:ext uri="{BB962C8B-B14F-4D97-AF65-F5344CB8AC3E}">
        <p14:creationId xmlns:p14="http://schemas.microsoft.com/office/powerpoint/2010/main" val="2463090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555EDF9-3D79-45DA-8367-2F63551C4C7D}" type="datetimeFigureOut">
              <a:rPr lang="en-US" smtClean="0"/>
              <a:t>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52CBF5-17B8-4387-88A6-ABF9F8C64D5A}" type="slidenum">
              <a:rPr lang="en-US" smtClean="0"/>
              <a:t>‹#›</a:t>
            </a:fld>
            <a:endParaRPr lang="en-US"/>
          </a:p>
        </p:txBody>
      </p:sp>
    </p:spTree>
    <p:extLst>
      <p:ext uri="{BB962C8B-B14F-4D97-AF65-F5344CB8AC3E}">
        <p14:creationId xmlns:p14="http://schemas.microsoft.com/office/powerpoint/2010/main" val="2197589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555EDF9-3D79-45DA-8367-2F63551C4C7D}" type="datetimeFigureOut">
              <a:rPr lang="en-US" smtClean="0"/>
              <a:t>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52CBF5-17B8-4387-88A6-ABF9F8C64D5A}" type="slidenum">
              <a:rPr lang="en-US" smtClean="0"/>
              <a:t>‹#›</a:t>
            </a:fld>
            <a:endParaRPr lang="en-US"/>
          </a:p>
        </p:txBody>
      </p:sp>
    </p:spTree>
    <p:extLst>
      <p:ext uri="{BB962C8B-B14F-4D97-AF65-F5344CB8AC3E}">
        <p14:creationId xmlns:p14="http://schemas.microsoft.com/office/powerpoint/2010/main" val="1128741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55EDF9-3D79-45DA-8367-2F63551C4C7D}" type="datetimeFigureOut">
              <a:rPr lang="en-US" smtClean="0"/>
              <a:t>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52CBF5-17B8-4387-88A6-ABF9F8C64D5A}" type="slidenum">
              <a:rPr lang="en-US" smtClean="0"/>
              <a:t>‹#›</a:t>
            </a:fld>
            <a:endParaRPr lang="en-US"/>
          </a:p>
        </p:txBody>
      </p:sp>
    </p:spTree>
    <p:extLst>
      <p:ext uri="{BB962C8B-B14F-4D97-AF65-F5344CB8AC3E}">
        <p14:creationId xmlns:p14="http://schemas.microsoft.com/office/powerpoint/2010/main" val="597682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3045368" y="2043663"/>
            <a:ext cx="6105194" cy="2031055"/>
          </a:xfrm>
        </p:spPr>
        <p:txBody>
          <a:bodyPr>
            <a:normAutofit/>
          </a:bodyPr>
          <a:lstStyle/>
          <a:p>
            <a:r>
              <a:rPr lang="en-US" dirty="0">
                <a:solidFill>
                  <a:srgbClr val="FFFFFF"/>
                </a:solidFill>
              </a:rPr>
              <a:t>Ancient Greek Origins</a:t>
            </a:r>
          </a:p>
        </p:txBody>
      </p:sp>
      <p:sp>
        <p:nvSpPr>
          <p:cNvPr id="3" name="Content Placeholder 2"/>
          <p:cNvSpPr>
            <a:spLocks noGrp="1"/>
          </p:cNvSpPr>
          <p:nvPr>
            <p:ph type="subTitle" idx="1"/>
          </p:nvPr>
        </p:nvSpPr>
        <p:spPr>
          <a:xfrm>
            <a:off x="3045368" y="4074718"/>
            <a:ext cx="6105194" cy="682079"/>
          </a:xfrm>
        </p:spPr>
        <p:txBody>
          <a:bodyPr>
            <a:normAutofit fontScale="85000" lnSpcReduction="20000"/>
          </a:bodyPr>
          <a:lstStyle/>
          <a:p>
            <a:endParaRPr lang="en-US" dirty="0">
              <a:solidFill>
                <a:srgbClr val="FFFFFF"/>
              </a:solidFill>
            </a:endParaRPr>
          </a:p>
          <a:p>
            <a:r>
              <a:rPr lang="en-US" dirty="0">
                <a:solidFill>
                  <a:srgbClr val="FFFFFF"/>
                </a:solidFill>
              </a:rPr>
              <a:t>Traditional Astrology</a:t>
            </a:r>
            <a:endParaRPr dirty="0">
              <a:solidFill>
                <a:srgbClr val="FFFFFF"/>
              </a:solidFill>
            </a:endParaRPr>
          </a:p>
        </p:txBody>
      </p:sp>
    </p:spTree>
    <p:extLst>
      <p:ext uri="{BB962C8B-B14F-4D97-AF65-F5344CB8AC3E}">
        <p14:creationId xmlns:p14="http://schemas.microsoft.com/office/powerpoint/2010/main" val="1885684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35D165C-AE9C-455F-BF4E-1E85F0703830}"/>
              </a:ext>
            </a:extLst>
          </p:cNvPr>
          <p:cNvPicPr>
            <a:picLocks noChangeAspect="1"/>
          </p:cNvPicPr>
          <p:nvPr/>
        </p:nvPicPr>
        <p:blipFill>
          <a:blip r:embed="rId2"/>
          <a:stretch>
            <a:fillRect/>
          </a:stretch>
        </p:blipFill>
        <p:spPr>
          <a:xfrm>
            <a:off x="1358103" y="0"/>
            <a:ext cx="8887110" cy="6843679"/>
          </a:xfrm>
          <a:prstGeom prst="rect">
            <a:avLst/>
          </a:prstGeom>
        </p:spPr>
      </p:pic>
    </p:spTree>
    <p:extLst>
      <p:ext uri="{BB962C8B-B14F-4D97-AF65-F5344CB8AC3E}">
        <p14:creationId xmlns:p14="http://schemas.microsoft.com/office/powerpoint/2010/main" val="2886140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265471" y="2053641"/>
            <a:ext cx="4043769" cy="2760098"/>
          </a:xfrm>
        </p:spPr>
        <p:txBody>
          <a:bodyPr>
            <a:noAutofit/>
          </a:bodyPr>
          <a:lstStyle/>
          <a:p>
            <a:r>
              <a:rPr lang="en-US" sz="2400" dirty="0">
                <a:solidFill>
                  <a:schemeClr val="bg1"/>
                </a:solidFill>
              </a:rPr>
              <a:t>IF YOU HAVE A BACKGROUND in modern astrology, there are several shifts necessary before you approach the traditional methods of viewing and interpreting charts. </a:t>
            </a:r>
          </a:p>
        </p:txBody>
      </p:sp>
      <p:sp>
        <p:nvSpPr>
          <p:cNvPr id="3" name="Content Placeholder 2"/>
          <p:cNvSpPr>
            <a:spLocks noGrp="1"/>
          </p:cNvSpPr>
          <p:nvPr>
            <p:ph type="body" idx="1"/>
          </p:nvPr>
        </p:nvSpPr>
        <p:spPr>
          <a:xfrm>
            <a:off x="6090574" y="801866"/>
            <a:ext cx="5306084" cy="5230634"/>
          </a:xfrm>
        </p:spPr>
        <p:txBody>
          <a:bodyPr anchor="ctr">
            <a:normAutofit/>
          </a:bodyPr>
          <a:lstStyle/>
          <a:p>
            <a:r>
              <a:rPr lang="en-US" dirty="0"/>
              <a:t>You shouldn’t have to reject what you already know and have found valuable. </a:t>
            </a:r>
            <a:endParaRPr lang="en-US" sz="2400" dirty="0">
              <a:solidFill>
                <a:srgbClr val="000000"/>
              </a:solidFill>
            </a:endParaRPr>
          </a:p>
          <a:p>
            <a:r>
              <a:rPr lang="en-US" dirty="0"/>
              <a:t>But it will be useful to </a:t>
            </a:r>
            <a:r>
              <a:rPr lang="en-US" i="1" dirty="0"/>
              <a:t>temporarily</a:t>
            </a:r>
            <a:r>
              <a:rPr lang="en-US" dirty="0"/>
              <a:t> shelve those perspectives to explore traditional techniques.</a:t>
            </a:r>
            <a:endParaRPr lang="en-US" sz="2400" dirty="0">
              <a:solidFill>
                <a:srgbClr val="000000"/>
              </a:solidFill>
            </a:endParaRPr>
          </a:p>
          <a:p>
            <a:r>
              <a:rPr lang="en-US" dirty="0">
                <a:solidFill>
                  <a:srgbClr val="000000"/>
                </a:solidFill>
              </a:rPr>
              <a:t>Afterward, you can decide </a:t>
            </a:r>
            <a:r>
              <a:rPr lang="en-US" dirty="0"/>
              <a:t>which techniques and ideas to revise or to integrate into your current practice.</a:t>
            </a:r>
            <a:endParaRPr lang="en-US" sz="2400" dirty="0">
              <a:solidFill>
                <a:srgbClr val="000000"/>
              </a:solidFill>
            </a:endParaRPr>
          </a:p>
        </p:txBody>
      </p:sp>
    </p:spTree>
    <p:extLst>
      <p:ext uri="{BB962C8B-B14F-4D97-AF65-F5344CB8AC3E}">
        <p14:creationId xmlns:p14="http://schemas.microsoft.com/office/powerpoint/2010/main" val="4102459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b="1" dirty="0">
                <a:solidFill>
                  <a:schemeClr val="bg1"/>
                </a:solidFill>
              </a:rPr>
              <a:t>1. Suspend Use of the Twelve-Letter Alphabet</a:t>
            </a:r>
            <a:endParaRPr lang="en-US" dirty="0">
              <a:solidFill>
                <a:schemeClr val="bg1"/>
              </a:solidFill>
            </a:endParaRPr>
          </a:p>
        </p:txBody>
      </p:sp>
      <p:sp>
        <p:nvSpPr>
          <p:cNvPr id="3" name="Content Placeholder 2"/>
          <p:cNvSpPr>
            <a:spLocks noGrp="1"/>
          </p:cNvSpPr>
          <p:nvPr>
            <p:ph idx="1"/>
          </p:nvPr>
        </p:nvSpPr>
        <p:spPr>
          <a:xfrm>
            <a:off x="6090574" y="801866"/>
            <a:ext cx="5306084" cy="5230634"/>
          </a:xfrm>
        </p:spPr>
        <p:txBody>
          <a:bodyPr anchor="ctr">
            <a:normAutofit fontScale="92500" lnSpcReduction="20000"/>
          </a:bodyPr>
          <a:lstStyle/>
          <a:p>
            <a:r>
              <a:rPr lang="en-US" dirty="0">
                <a:solidFill>
                  <a:srgbClr val="000000"/>
                </a:solidFill>
              </a:rPr>
              <a:t>Long ago, </a:t>
            </a:r>
            <a:r>
              <a:rPr lang="en-US" dirty="0"/>
              <a:t>planets had special correspondences with certain signs and houses. </a:t>
            </a:r>
          </a:p>
          <a:p>
            <a:r>
              <a:rPr lang="en-US" dirty="0"/>
              <a:t>This differs from the system popularized during the second half of the twentieth century. </a:t>
            </a:r>
          </a:p>
          <a:p>
            <a:r>
              <a:rPr lang="en-US" dirty="0"/>
              <a:t>From the beginning, Mars was associated with Aries as its lord, but there was no basis for any association with the first house, nor any correspondence between Aries and the first house.</a:t>
            </a:r>
          </a:p>
          <a:p>
            <a:r>
              <a:rPr lang="en-US" dirty="0"/>
              <a:t>A traditional astrologer would have completely different criteria for delineating the meaning of Mars in a sign versus in a house</a:t>
            </a:r>
          </a:p>
          <a:p>
            <a:endParaRPr lang="en-US" sz="2400" dirty="0">
              <a:solidFill>
                <a:srgbClr val="000000"/>
              </a:solidFill>
            </a:endParaRPr>
          </a:p>
        </p:txBody>
      </p:sp>
    </p:spTree>
    <p:extLst>
      <p:ext uri="{BB962C8B-B14F-4D97-AF65-F5344CB8AC3E}">
        <p14:creationId xmlns:p14="http://schemas.microsoft.com/office/powerpoint/2010/main" val="2504716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b="1" dirty="0">
                <a:solidFill>
                  <a:schemeClr val="bg1"/>
                </a:solidFill>
              </a:rPr>
              <a:t>2. Use Only </a:t>
            </a:r>
            <a:br>
              <a:rPr lang="en-US" b="1" dirty="0">
                <a:solidFill>
                  <a:schemeClr val="bg1"/>
                </a:solidFill>
              </a:rPr>
            </a:br>
            <a:r>
              <a:rPr lang="en-US" b="1" dirty="0">
                <a:solidFill>
                  <a:schemeClr val="bg1"/>
                </a:solidFill>
              </a:rPr>
              <a:t>the Seven Visible Planets</a:t>
            </a:r>
            <a:br>
              <a:rPr lang="en-US" dirty="0"/>
            </a:br>
            <a:endParaRPr lang="en-US" dirty="0">
              <a:solidFill>
                <a:srgbClr val="FFFFFF"/>
              </a:solidFill>
            </a:endParaRPr>
          </a:p>
        </p:txBody>
      </p:sp>
      <p:sp>
        <p:nvSpPr>
          <p:cNvPr id="3" name="Content Placeholder 2"/>
          <p:cNvSpPr>
            <a:spLocks noGrp="1"/>
          </p:cNvSpPr>
          <p:nvPr>
            <p:ph idx="1"/>
          </p:nvPr>
        </p:nvSpPr>
        <p:spPr>
          <a:xfrm>
            <a:off x="6090574" y="801866"/>
            <a:ext cx="5306084" cy="5230634"/>
          </a:xfrm>
        </p:spPr>
        <p:txBody>
          <a:bodyPr anchor="ctr">
            <a:normAutofit/>
          </a:bodyPr>
          <a:lstStyle/>
          <a:p>
            <a:r>
              <a:rPr lang="en-US" dirty="0"/>
              <a:t>The systems of astrology, as practiced by Babylonian, Hellenistic, Arabic, Indian, Medieval, and Renaissance astrologers, were developed and refined over a 4000-year period based solely upon the seven visible planets.  </a:t>
            </a:r>
          </a:p>
          <a:p>
            <a:r>
              <a:rPr lang="en-US" dirty="0"/>
              <a:t>The North and South Nodes of the Moon as well as Lots (Arabic parts) were also included.</a:t>
            </a:r>
          </a:p>
          <a:p>
            <a:endParaRPr lang="en-US" sz="2400" dirty="0">
              <a:solidFill>
                <a:srgbClr val="000000"/>
              </a:solidFill>
            </a:endParaRPr>
          </a:p>
        </p:txBody>
      </p:sp>
    </p:spTree>
    <p:extLst>
      <p:ext uri="{BB962C8B-B14F-4D97-AF65-F5344CB8AC3E}">
        <p14:creationId xmlns:p14="http://schemas.microsoft.com/office/powerpoint/2010/main" val="1669681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b="1" dirty="0">
                <a:solidFill>
                  <a:schemeClr val="bg1"/>
                </a:solidFill>
              </a:rPr>
              <a:t>3. Use Traditional </a:t>
            </a:r>
            <a:r>
              <a:rPr lang="en-US" b="1" dirty="0" err="1">
                <a:solidFill>
                  <a:schemeClr val="bg1"/>
                </a:solidFill>
              </a:rPr>
              <a:t>Rulerships</a:t>
            </a:r>
            <a:br>
              <a:rPr lang="en-US" dirty="0"/>
            </a:br>
            <a:endParaRPr lang="en-US" dirty="0">
              <a:solidFill>
                <a:srgbClr val="FFFFFF"/>
              </a:solidFill>
            </a:endParaRPr>
          </a:p>
        </p:txBody>
      </p:sp>
      <p:sp>
        <p:nvSpPr>
          <p:cNvPr id="3" name="Content Placeholder 2"/>
          <p:cNvSpPr>
            <a:spLocks noGrp="1"/>
          </p:cNvSpPr>
          <p:nvPr>
            <p:ph idx="1"/>
          </p:nvPr>
        </p:nvSpPr>
        <p:spPr>
          <a:xfrm>
            <a:off x="6090574" y="801866"/>
            <a:ext cx="5306084" cy="5230634"/>
          </a:xfrm>
        </p:spPr>
        <p:txBody>
          <a:bodyPr anchor="ctr">
            <a:normAutofit/>
          </a:bodyPr>
          <a:lstStyle/>
          <a:p>
            <a:r>
              <a:rPr lang="en-US" dirty="0"/>
              <a:t>The ancient terminology states that each planet is the “lord” of a particular sign wherein it is thought to possess certain powers.</a:t>
            </a:r>
          </a:p>
          <a:p>
            <a:r>
              <a:rPr lang="en-US" dirty="0"/>
              <a:t>The rationale for the traditional system of </a:t>
            </a:r>
            <a:r>
              <a:rPr lang="en-US" dirty="0" err="1"/>
              <a:t>rulerships</a:t>
            </a:r>
            <a:r>
              <a:rPr lang="en-US" dirty="0"/>
              <a:t> was based upon a geometrical substructure depicted by the </a:t>
            </a:r>
            <a:r>
              <a:rPr lang="en-US" i="1" dirty="0" err="1"/>
              <a:t>thema</a:t>
            </a:r>
            <a:r>
              <a:rPr lang="en-US" i="1" dirty="0"/>
              <a:t> mundi </a:t>
            </a:r>
            <a:r>
              <a:rPr lang="en-US" dirty="0"/>
              <a:t>rather than on affinities.</a:t>
            </a:r>
            <a:endParaRPr lang="en-US" sz="2400" dirty="0">
              <a:solidFill>
                <a:srgbClr val="000000"/>
              </a:solidFill>
            </a:endParaRPr>
          </a:p>
        </p:txBody>
      </p:sp>
    </p:spTree>
    <p:extLst>
      <p:ext uri="{BB962C8B-B14F-4D97-AF65-F5344CB8AC3E}">
        <p14:creationId xmlns:p14="http://schemas.microsoft.com/office/powerpoint/2010/main" val="1803256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b="1" dirty="0">
                <a:solidFill>
                  <a:schemeClr val="bg1"/>
                </a:solidFill>
              </a:rPr>
              <a:t>4. Use Whole Sign Houses</a:t>
            </a:r>
            <a:br>
              <a:rPr lang="en-US" dirty="0"/>
            </a:br>
            <a:endParaRPr lang="en-US" dirty="0">
              <a:solidFill>
                <a:srgbClr val="FFFFFF"/>
              </a:solidFill>
            </a:endParaRPr>
          </a:p>
        </p:txBody>
      </p:sp>
      <p:sp>
        <p:nvSpPr>
          <p:cNvPr id="3" name="Content Placeholder 2"/>
          <p:cNvSpPr>
            <a:spLocks noGrp="1"/>
          </p:cNvSpPr>
          <p:nvPr>
            <p:ph idx="1"/>
          </p:nvPr>
        </p:nvSpPr>
        <p:spPr>
          <a:xfrm>
            <a:off x="6090574" y="801866"/>
            <a:ext cx="5306084" cy="5230634"/>
          </a:xfrm>
        </p:spPr>
        <p:txBody>
          <a:bodyPr anchor="ctr">
            <a:normAutofit/>
          </a:bodyPr>
          <a:lstStyle/>
          <a:p>
            <a:r>
              <a:rPr lang="en-US" dirty="0"/>
              <a:t>For the first seven hundred years of horoscopic astrology during the Hellenistic and Arabic eras, the house system of choice was whole sign houses.</a:t>
            </a:r>
          </a:p>
          <a:p>
            <a:r>
              <a:rPr lang="en-US" dirty="0"/>
              <a:t>Ancient astrologers knew and discussed other house systems such as Porphyry and equal houses, but used these sparingly and only for specialized inquires.</a:t>
            </a:r>
            <a:endParaRPr sz="2400" dirty="0">
              <a:solidFill>
                <a:srgbClr val="000000"/>
              </a:solidFill>
            </a:endParaRPr>
          </a:p>
        </p:txBody>
      </p:sp>
    </p:spTree>
    <p:extLst>
      <p:ext uri="{BB962C8B-B14F-4D97-AF65-F5344CB8AC3E}">
        <p14:creationId xmlns:p14="http://schemas.microsoft.com/office/powerpoint/2010/main" val="568211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b="1" dirty="0">
                <a:solidFill>
                  <a:schemeClr val="bg1"/>
                </a:solidFill>
              </a:rPr>
              <a:t>5. Determine Planetary Condition</a:t>
            </a:r>
            <a:br>
              <a:rPr lang="en-US" dirty="0"/>
            </a:br>
            <a:endParaRPr lang="en-US" dirty="0">
              <a:solidFill>
                <a:srgbClr val="FFFFFF"/>
              </a:solidFill>
            </a:endParaRPr>
          </a:p>
        </p:txBody>
      </p:sp>
      <p:sp>
        <p:nvSpPr>
          <p:cNvPr id="3" name="Content Placeholder 2"/>
          <p:cNvSpPr>
            <a:spLocks noGrp="1"/>
          </p:cNvSpPr>
          <p:nvPr>
            <p:ph idx="1"/>
          </p:nvPr>
        </p:nvSpPr>
        <p:spPr>
          <a:xfrm>
            <a:off x="6090574" y="801866"/>
            <a:ext cx="5550820" cy="5230634"/>
          </a:xfrm>
        </p:spPr>
        <p:txBody>
          <a:bodyPr anchor="ctr">
            <a:normAutofit/>
          </a:bodyPr>
          <a:lstStyle/>
          <a:p>
            <a:r>
              <a:rPr lang="en-US" dirty="0"/>
              <a:t>In the traditional approach, some planets are more capable of manifesting their significations in stable, consistent, long-lasting, and beneficial ways for the individual.</a:t>
            </a:r>
          </a:p>
          <a:p>
            <a:r>
              <a:rPr lang="en-US" dirty="0"/>
              <a:t>The astrologer must first determine the planet’s  condition.</a:t>
            </a:r>
          </a:p>
          <a:p>
            <a:r>
              <a:rPr lang="en-US" dirty="0"/>
              <a:t>The better a planet’s condition, the more support a planet has and the better job it can do.</a:t>
            </a:r>
            <a:endParaRPr sz="2400" dirty="0">
              <a:solidFill>
                <a:srgbClr val="000000"/>
              </a:solidFill>
            </a:endParaRPr>
          </a:p>
        </p:txBody>
      </p:sp>
    </p:spTree>
    <p:extLst>
      <p:ext uri="{BB962C8B-B14F-4D97-AF65-F5344CB8AC3E}">
        <p14:creationId xmlns:p14="http://schemas.microsoft.com/office/powerpoint/2010/main" val="3722393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dirty="0">
                <a:solidFill>
                  <a:srgbClr val="FFFFFF"/>
                </a:solidFill>
              </a:rPr>
              <a:t>Factors influencing condition</a:t>
            </a:r>
          </a:p>
        </p:txBody>
      </p:sp>
      <p:sp>
        <p:nvSpPr>
          <p:cNvPr id="3" name="Content Placeholder 2"/>
          <p:cNvSpPr>
            <a:spLocks noGrp="1"/>
          </p:cNvSpPr>
          <p:nvPr>
            <p:ph idx="1"/>
          </p:nvPr>
        </p:nvSpPr>
        <p:spPr>
          <a:xfrm>
            <a:off x="6090573" y="801866"/>
            <a:ext cx="5461347" cy="5230634"/>
          </a:xfrm>
        </p:spPr>
        <p:txBody>
          <a:bodyPr anchor="ctr">
            <a:normAutofit/>
          </a:bodyPr>
          <a:lstStyle/>
          <a:p>
            <a:r>
              <a:rPr lang="en-US" sz="2600" dirty="0" err="1"/>
              <a:t>Benefics</a:t>
            </a:r>
            <a:r>
              <a:rPr lang="en-US" sz="2600" dirty="0"/>
              <a:t> in good condition bring about their own significations in accordance with the sign they occupy, but in poor condition bring about reversals.</a:t>
            </a:r>
          </a:p>
          <a:p>
            <a:r>
              <a:rPr lang="en-US" sz="2600" dirty="0" err="1"/>
              <a:t>Malefics</a:t>
            </a:r>
            <a:r>
              <a:rPr lang="en-US" sz="2600" dirty="0"/>
              <a:t> in favorable condition bring forth good outcomes, great position, and success; but in poor condition, bring about disasters and accusations.</a:t>
            </a:r>
          </a:p>
          <a:p>
            <a:r>
              <a:rPr lang="en-US" sz="2600" dirty="0">
                <a:solidFill>
                  <a:srgbClr val="000000"/>
                </a:solidFill>
              </a:rPr>
              <a:t>Also important are sect agreement, dignity, testimonies by aspect, and co-presences.</a:t>
            </a:r>
            <a:endParaRPr sz="2600" dirty="0">
              <a:solidFill>
                <a:srgbClr val="000000"/>
              </a:solidFill>
            </a:endParaRPr>
          </a:p>
        </p:txBody>
      </p:sp>
    </p:spTree>
    <p:extLst>
      <p:ext uri="{BB962C8B-B14F-4D97-AF65-F5344CB8AC3E}">
        <p14:creationId xmlns:p14="http://schemas.microsoft.com/office/powerpoint/2010/main" val="2550429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Whole Sign Houses Von Trapp Web.png">
            <a:extLst>
              <a:ext uri="{FF2B5EF4-FFF2-40B4-BE49-F238E27FC236}">
                <a16:creationId xmlns:a16="http://schemas.microsoft.com/office/drawing/2014/main" id="{A37AD82B-D618-4251-90BB-5B91C43A378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60273" y="1071562"/>
            <a:ext cx="4762500" cy="4714875"/>
          </a:xfrm>
          <a:prstGeom prst="rect">
            <a:avLst/>
          </a:prstGeom>
          <a:noFill/>
          <a:ln>
            <a:noFill/>
          </a:ln>
        </p:spPr>
      </p:pic>
      <p:pic>
        <p:nvPicPr>
          <p:cNvPr id="5" name="Picture 4" descr="Porphyry Houses Von Trapp Web.png">
            <a:extLst>
              <a:ext uri="{FF2B5EF4-FFF2-40B4-BE49-F238E27FC236}">
                <a16:creationId xmlns:a16="http://schemas.microsoft.com/office/drawing/2014/main" id="{E54A1DB1-43EC-48DA-905C-965D29A2B58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625098" y="989217"/>
            <a:ext cx="4762500" cy="4638675"/>
          </a:xfrm>
          <a:prstGeom prst="rect">
            <a:avLst/>
          </a:prstGeom>
          <a:noFill/>
          <a:ln>
            <a:noFill/>
          </a:ln>
        </p:spPr>
      </p:pic>
      <p:sp>
        <p:nvSpPr>
          <p:cNvPr id="6" name="TextBox 5">
            <a:extLst>
              <a:ext uri="{FF2B5EF4-FFF2-40B4-BE49-F238E27FC236}">
                <a16:creationId xmlns:a16="http://schemas.microsoft.com/office/drawing/2014/main" id="{5AB364AB-D990-4BA9-ABBC-38E13B443D7A}"/>
              </a:ext>
            </a:extLst>
          </p:cNvPr>
          <p:cNvSpPr txBox="1"/>
          <p:nvPr/>
        </p:nvSpPr>
        <p:spPr>
          <a:xfrm>
            <a:off x="2079523" y="5889523"/>
            <a:ext cx="1307690" cy="369332"/>
          </a:xfrm>
          <a:prstGeom prst="rect">
            <a:avLst/>
          </a:prstGeom>
          <a:noFill/>
          <a:ln>
            <a:solidFill>
              <a:schemeClr val="tx1"/>
            </a:solidFill>
          </a:ln>
        </p:spPr>
        <p:txBody>
          <a:bodyPr wrap="square" rtlCol="0">
            <a:spAutoFit/>
          </a:bodyPr>
          <a:lstStyle/>
          <a:p>
            <a:r>
              <a:rPr lang="en-US" dirty="0"/>
              <a:t>Whole sign</a:t>
            </a:r>
          </a:p>
        </p:txBody>
      </p:sp>
      <p:sp>
        <p:nvSpPr>
          <p:cNvPr id="7" name="TextBox 6">
            <a:extLst>
              <a:ext uri="{FF2B5EF4-FFF2-40B4-BE49-F238E27FC236}">
                <a16:creationId xmlns:a16="http://schemas.microsoft.com/office/drawing/2014/main" id="{41E17C04-6A9F-464C-B6CD-05B3183DD811}"/>
              </a:ext>
            </a:extLst>
          </p:cNvPr>
          <p:cNvSpPr txBox="1"/>
          <p:nvPr/>
        </p:nvSpPr>
        <p:spPr>
          <a:xfrm>
            <a:off x="8485239" y="5889523"/>
            <a:ext cx="973393" cy="369332"/>
          </a:xfrm>
          <a:prstGeom prst="rect">
            <a:avLst/>
          </a:prstGeom>
          <a:noFill/>
          <a:ln>
            <a:solidFill>
              <a:schemeClr val="tx1"/>
            </a:solidFill>
          </a:ln>
        </p:spPr>
        <p:txBody>
          <a:bodyPr wrap="square" rtlCol="0">
            <a:spAutoFit/>
          </a:bodyPr>
          <a:lstStyle/>
          <a:p>
            <a:r>
              <a:rPr lang="en-US" dirty="0" err="1"/>
              <a:t>Porphry</a:t>
            </a:r>
            <a:endParaRPr lang="en-US" dirty="0"/>
          </a:p>
        </p:txBody>
      </p:sp>
      <p:sp>
        <p:nvSpPr>
          <p:cNvPr id="8" name="TextBox 7">
            <a:extLst>
              <a:ext uri="{FF2B5EF4-FFF2-40B4-BE49-F238E27FC236}">
                <a16:creationId xmlns:a16="http://schemas.microsoft.com/office/drawing/2014/main" id="{312ECC86-EC07-48A7-8C04-7BF82B9CF486}"/>
              </a:ext>
            </a:extLst>
          </p:cNvPr>
          <p:cNvSpPr txBox="1"/>
          <p:nvPr/>
        </p:nvSpPr>
        <p:spPr>
          <a:xfrm>
            <a:off x="5048865" y="471397"/>
            <a:ext cx="1750142" cy="1200329"/>
          </a:xfrm>
          <a:prstGeom prst="rect">
            <a:avLst/>
          </a:prstGeom>
          <a:noFill/>
          <a:ln>
            <a:solidFill>
              <a:schemeClr val="tx1"/>
            </a:solidFill>
          </a:ln>
        </p:spPr>
        <p:txBody>
          <a:bodyPr wrap="square" rtlCol="0">
            <a:spAutoFit/>
          </a:bodyPr>
          <a:lstStyle/>
          <a:p>
            <a:r>
              <a:rPr lang="en-US" dirty="0"/>
              <a:t>Maria Von Trapp</a:t>
            </a:r>
          </a:p>
          <a:p>
            <a:r>
              <a:rPr lang="en-US" dirty="0"/>
              <a:t>1/25/1905</a:t>
            </a:r>
          </a:p>
          <a:p>
            <a:r>
              <a:rPr lang="en-US" dirty="0"/>
              <a:t>11:50 pm</a:t>
            </a:r>
          </a:p>
          <a:p>
            <a:r>
              <a:rPr lang="en-US" dirty="0"/>
              <a:t>Tyrol, Austria</a:t>
            </a:r>
          </a:p>
        </p:txBody>
      </p:sp>
    </p:spTree>
    <p:extLst>
      <p:ext uri="{BB962C8B-B14F-4D97-AF65-F5344CB8AC3E}">
        <p14:creationId xmlns:p14="http://schemas.microsoft.com/office/powerpoint/2010/main" val="15882469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WebC491</Template>
  <TotalTime>66</TotalTime>
  <Words>515</Words>
  <Application>Microsoft Office PowerPoint</Application>
  <PresentationFormat>Widescreen</PresentationFormat>
  <Paragraphs>47</Paragraphs>
  <Slides>10</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Ancient Greek Origins</vt:lpstr>
      <vt:lpstr>IF YOU HAVE A BACKGROUND in modern astrology, there are several shifts necessary before you approach the traditional methods of viewing and interpreting charts. </vt:lpstr>
      <vt:lpstr>1. Suspend Use of the Twelve-Letter Alphabet</vt:lpstr>
      <vt:lpstr>2. Use Only  the Seven Visible Planets </vt:lpstr>
      <vt:lpstr>3. Use Traditional Rulerships </vt:lpstr>
      <vt:lpstr>4. Use Whole Sign Houses </vt:lpstr>
      <vt:lpstr>5. Determine Planetary Condition </vt:lpstr>
      <vt:lpstr>Factors influencing condition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Ancient Greek Origins</dc:title>
  <dc:creator>Karen McCauley</dc:creator>
  <cp:lastModifiedBy>Karen McCauley</cp:lastModifiedBy>
  <cp:revision>8</cp:revision>
  <dcterms:created xsi:type="dcterms:W3CDTF">2019-01-08T21:18:41Z</dcterms:created>
  <dcterms:modified xsi:type="dcterms:W3CDTF">2019-01-08T22:25:21Z</dcterms:modified>
</cp:coreProperties>
</file>